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57" r:id="rId2"/>
    <p:sldId id="2771" r:id="rId3"/>
    <p:sldId id="2770" r:id="rId4"/>
    <p:sldId id="2772" r:id="rId5"/>
    <p:sldId id="2775" r:id="rId6"/>
    <p:sldId id="2776" r:id="rId7"/>
    <p:sldId id="2777" r:id="rId8"/>
    <p:sldId id="2784" r:id="rId9"/>
    <p:sldId id="2710" r:id="rId10"/>
    <p:sldId id="2789" r:id="rId11"/>
    <p:sldId id="2780" r:id="rId12"/>
    <p:sldId id="2781" r:id="rId13"/>
    <p:sldId id="2785" r:id="rId14"/>
    <p:sldId id="2782" r:id="rId15"/>
    <p:sldId id="2783" r:id="rId16"/>
    <p:sldId id="2786" r:id="rId17"/>
    <p:sldId id="2765" r:id="rId18"/>
    <p:sldId id="2766" r:id="rId19"/>
    <p:sldId id="2790" r:id="rId20"/>
    <p:sldId id="2788" r:id="rId21"/>
    <p:sldId id="2787" r:id="rId2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rednji slog 2 – poudarek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66"/>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F5439-B838-4917-B3B4-59B5485AD5E6}" type="doc">
      <dgm:prSet loTypeId="urn:microsoft.com/office/officeart/2005/8/layout/process1" loCatId="process" qsTypeId="urn:microsoft.com/office/officeart/2005/8/quickstyle/simple1" qsCatId="simple" csTypeId="urn:microsoft.com/office/officeart/2005/8/colors/accent1_2" csCatId="accent1" phldr="1"/>
      <dgm:spPr/>
    </dgm:pt>
    <dgm:pt modelId="{B748C2FE-9A20-41BC-9884-79514563CFD5}">
      <dgm:prSet phldrT="[besedilo]"/>
      <dgm:spPr>
        <a:solidFill>
          <a:schemeClr val="accent2"/>
        </a:solidFill>
      </dgm:spPr>
      <dgm:t>
        <a:bodyPr/>
        <a:lstStyle/>
        <a:p>
          <a:r>
            <a:rPr lang="en-US"/>
            <a:t>Mental health stigma </a:t>
          </a:r>
          <a:endParaRPr lang="sl-SI"/>
        </a:p>
        <a:p>
          <a:r>
            <a:rPr lang="en-US"/>
            <a:t>(90 minutes)</a:t>
          </a:r>
          <a:endParaRPr lang="sl-SI"/>
        </a:p>
      </dgm:t>
    </dgm:pt>
    <dgm:pt modelId="{78C4071B-F132-4032-9A46-FC76576B578D}" type="parTrans" cxnId="{52610610-8F95-4F55-81CD-8088414A42D4}">
      <dgm:prSet/>
      <dgm:spPr/>
      <dgm:t>
        <a:bodyPr/>
        <a:lstStyle/>
        <a:p>
          <a:endParaRPr lang="sl-SI"/>
        </a:p>
      </dgm:t>
    </dgm:pt>
    <dgm:pt modelId="{2A0EBB38-47F9-4188-BE0D-41AC8A32A926}" type="sibTrans" cxnId="{52610610-8F95-4F55-81CD-8088414A42D4}">
      <dgm:prSet/>
      <dgm:spPr/>
      <dgm:t>
        <a:bodyPr/>
        <a:lstStyle/>
        <a:p>
          <a:endParaRPr lang="sl-SI"/>
        </a:p>
      </dgm:t>
    </dgm:pt>
    <dgm:pt modelId="{4DB29D5A-0636-4203-9722-EDF27FA71469}">
      <dgm:prSet phldrT="[besedilo]"/>
      <dgm:spPr>
        <a:solidFill>
          <a:schemeClr val="accent2"/>
        </a:solidFill>
      </dgm:spPr>
      <dgm:t>
        <a:bodyPr/>
        <a:lstStyle/>
        <a:p>
          <a:r>
            <a:rPr lang="en-US"/>
            <a:t>Mental health and dual career </a:t>
          </a:r>
          <a:endParaRPr lang="sl-SI"/>
        </a:p>
        <a:p>
          <a:r>
            <a:rPr lang="en-US"/>
            <a:t>(75 minutes)</a:t>
          </a:r>
          <a:endParaRPr lang="sl-SI"/>
        </a:p>
      </dgm:t>
    </dgm:pt>
    <dgm:pt modelId="{51DDB865-90EA-46D2-8DE1-4A632B2E701C}" type="parTrans" cxnId="{A59A2CDA-E46A-40F6-8279-06CB17C5A2EF}">
      <dgm:prSet/>
      <dgm:spPr/>
      <dgm:t>
        <a:bodyPr/>
        <a:lstStyle/>
        <a:p>
          <a:endParaRPr lang="sl-SI"/>
        </a:p>
      </dgm:t>
    </dgm:pt>
    <dgm:pt modelId="{D83E1024-C0CB-4626-8E73-50CBC2F0CFD4}" type="sibTrans" cxnId="{A59A2CDA-E46A-40F6-8279-06CB17C5A2EF}">
      <dgm:prSet/>
      <dgm:spPr/>
      <dgm:t>
        <a:bodyPr/>
        <a:lstStyle/>
        <a:p>
          <a:endParaRPr lang="sl-SI"/>
        </a:p>
      </dgm:t>
    </dgm:pt>
    <dgm:pt modelId="{08A7B731-FD5D-4817-9ADF-24B4A20A8C13}">
      <dgm:prSet phldrT="[besedilo]"/>
      <dgm:spPr>
        <a:solidFill>
          <a:schemeClr val="accent2"/>
        </a:solidFill>
      </dgm:spPr>
      <dgm:t>
        <a:bodyPr/>
        <a:lstStyle/>
        <a:p>
          <a:r>
            <a:rPr lang="en-US"/>
            <a:t>Seeking help and support </a:t>
          </a:r>
          <a:endParaRPr lang="sl-SI"/>
        </a:p>
        <a:p>
          <a:r>
            <a:rPr lang="en-US"/>
            <a:t>(75 minutes)</a:t>
          </a:r>
          <a:endParaRPr lang="sl-SI"/>
        </a:p>
      </dgm:t>
    </dgm:pt>
    <dgm:pt modelId="{1525CCC0-899C-4F18-805E-2164EAB05B32}" type="parTrans" cxnId="{24CCC93F-3CDF-4B7F-BFC0-67F33F79BAF3}">
      <dgm:prSet/>
      <dgm:spPr/>
      <dgm:t>
        <a:bodyPr/>
        <a:lstStyle/>
        <a:p>
          <a:endParaRPr lang="sl-SI"/>
        </a:p>
      </dgm:t>
    </dgm:pt>
    <dgm:pt modelId="{3F4A0339-22A4-4920-8135-C307D3960022}" type="sibTrans" cxnId="{24CCC93F-3CDF-4B7F-BFC0-67F33F79BAF3}">
      <dgm:prSet/>
      <dgm:spPr/>
      <dgm:t>
        <a:bodyPr/>
        <a:lstStyle/>
        <a:p>
          <a:endParaRPr lang="sl-SI"/>
        </a:p>
      </dgm:t>
    </dgm:pt>
    <dgm:pt modelId="{9F791BBA-CF7E-4C07-811D-7F0842E0BDC7}" type="pres">
      <dgm:prSet presAssocID="{F1BF5439-B838-4917-B3B4-59B5485AD5E6}" presName="Name0" presStyleCnt="0">
        <dgm:presLayoutVars>
          <dgm:dir/>
          <dgm:resizeHandles val="exact"/>
        </dgm:presLayoutVars>
      </dgm:prSet>
      <dgm:spPr/>
    </dgm:pt>
    <dgm:pt modelId="{DD31BEB7-D9D0-4946-B0A2-A0D7B364D41D}" type="pres">
      <dgm:prSet presAssocID="{B748C2FE-9A20-41BC-9884-79514563CFD5}" presName="node" presStyleLbl="node1" presStyleIdx="0" presStyleCnt="3">
        <dgm:presLayoutVars>
          <dgm:bulletEnabled val="1"/>
        </dgm:presLayoutVars>
      </dgm:prSet>
      <dgm:spPr/>
    </dgm:pt>
    <dgm:pt modelId="{AF06F8B0-37CD-470A-8078-C33565D5413F}" type="pres">
      <dgm:prSet presAssocID="{2A0EBB38-47F9-4188-BE0D-41AC8A32A926}" presName="sibTrans" presStyleLbl="sibTrans2D1" presStyleIdx="0" presStyleCnt="2"/>
      <dgm:spPr/>
    </dgm:pt>
    <dgm:pt modelId="{9652F4F3-6F3D-4ED7-9EF4-F2AFF67FD305}" type="pres">
      <dgm:prSet presAssocID="{2A0EBB38-47F9-4188-BE0D-41AC8A32A926}" presName="connectorText" presStyleLbl="sibTrans2D1" presStyleIdx="0" presStyleCnt="2"/>
      <dgm:spPr/>
    </dgm:pt>
    <dgm:pt modelId="{B8A4F9AC-0A7A-469B-8963-38F5C749DBF9}" type="pres">
      <dgm:prSet presAssocID="{4DB29D5A-0636-4203-9722-EDF27FA71469}" presName="node" presStyleLbl="node1" presStyleIdx="1" presStyleCnt="3">
        <dgm:presLayoutVars>
          <dgm:bulletEnabled val="1"/>
        </dgm:presLayoutVars>
      </dgm:prSet>
      <dgm:spPr/>
    </dgm:pt>
    <dgm:pt modelId="{330E1FE5-F82B-4BEB-A164-59A37BAA3FA7}" type="pres">
      <dgm:prSet presAssocID="{D83E1024-C0CB-4626-8E73-50CBC2F0CFD4}" presName="sibTrans" presStyleLbl="sibTrans2D1" presStyleIdx="1" presStyleCnt="2"/>
      <dgm:spPr/>
    </dgm:pt>
    <dgm:pt modelId="{CFE49764-2967-4543-8E6A-F9B6D8831413}" type="pres">
      <dgm:prSet presAssocID="{D83E1024-C0CB-4626-8E73-50CBC2F0CFD4}" presName="connectorText" presStyleLbl="sibTrans2D1" presStyleIdx="1" presStyleCnt="2"/>
      <dgm:spPr/>
    </dgm:pt>
    <dgm:pt modelId="{F79FC81F-81E8-403F-A436-E994BA4FF123}" type="pres">
      <dgm:prSet presAssocID="{08A7B731-FD5D-4817-9ADF-24B4A20A8C13}" presName="node" presStyleLbl="node1" presStyleIdx="2" presStyleCnt="3">
        <dgm:presLayoutVars>
          <dgm:bulletEnabled val="1"/>
        </dgm:presLayoutVars>
      </dgm:prSet>
      <dgm:spPr/>
    </dgm:pt>
  </dgm:ptLst>
  <dgm:cxnLst>
    <dgm:cxn modelId="{653CAD0E-DE48-4E6C-A6B4-FA9589E9265A}" type="presOf" srcId="{2A0EBB38-47F9-4188-BE0D-41AC8A32A926}" destId="{9652F4F3-6F3D-4ED7-9EF4-F2AFF67FD305}" srcOrd="1" destOrd="0" presId="urn:microsoft.com/office/officeart/2005/8/layout/process1"/>
    <dgm:cxn modelId="{52610610-8F95-4F55-81CD-8088414A42D4}" srcId="{F1BF5439-B838-4917-B3B4-59B5485AD5E6}" destId="{B748C2FE-9A20-41BC-9884-79514563CFD5}" srcOrd="0" destOrd="0" parTransId="{78C4071B-F132-4032-9A46-FC76576B578D}" sibTransId="{2A0EBB38-47F9-4188-BE0D-41AC8A32A926}"/>
    <dgm:cxn modelId="{4C338D1E-C277-44E8-81E5-2BB3117864F9}" type="presOf" srcId="{F1BF5439-B838-4917-B3B4-59B5485AD5E6}" destId="{9F791BBA-CF7E-4C07-811D-7F0842E0BDC7}" srcOrd="0" destOrd="0" presId="urn:microsoft.com/office/officeart/2005/8/layout/process1"/>
    <dgm:cxn modelId="{24CCC93F-3CDF-4B7F-BFC0-67F33F79BAF3}" srcId="{F1BF5439-B838-4917-B3B4-59B5485AD5E6}" destId="{08A7B731-FD5D-4817-9ADF-24B4A20A8C13}" srcOrd="2" destOrd="0" parTransId="{1525CCC0-899C-4F18-805E-2164EAB05B32}" sibTransId="{3F4A0339-22A4-4920-8135-C307D3960022}"/>
    <dgm:cxn modelId="{169DC863-145A-4986-81DF-7536806962A3}" type="presOf" srcId="{4DB29D5A-0636-4203-9722-EDF27FA71469}" destId="{B8A4F9AC-0A7A-469B-8963-38F5C749DBF9}" srcOrd="0" destOrd="0" presId="urn:microsoft.com/office/officeart/2005/8/layout/process1"/>
    <dgm:cxn modelId="{88C14649-B165-4383-99BA-8A4F0581CC75}" type="presOf" srcId="{08A7B731-FD5D-4817-9ADF-24B4A20A8C13}" destId="{F79FC81F-81E8-403F-A436-E994BA4FF123}" srcOrd="0" destOrd="0" presId="urn:microsoft.com/office/officeart/2005/8/layout/process1"/>
    <dgm:cxn modelId="{3E8EE8A8-4ADA-4075-8C8C-B8C388DD3731}" type="presOf" srcId="{B748C2FE-9A20-41BC-9884-79514563CFD5}" destId="{DD31BEB7-D9D0-4946-B0A2-A0D7B364D41D}" srcOrd="0" destOrd="0" presId="urn:microsoft.com/office/officeart/2005/8/layout/process1"/>
    <dgm:cxn modelId="{C05EB5B0-96D1-4CEB-96B2-8D917FC63AF1}" type="presOf" srcId="{2A0EBB38-47F9-4188-BE0D-41AC8A32A926}" destId="{AF06F8B0-37CD-470A-8078-C33565D5413F}" srcOrd="0" destOrd="0" presId="urn:microsoft.com/office/officeart/2005/8/layout/process1"/>
    <dgm:cxn modelId="{8021DCD7-8C27-495A-B98F-801BD0DD8690}" type="presOf" srcId="{D83E1024-C0CB-4626-8E73-50CBC2F0CFD4}" destId="{330E1FE5-F82B-4BEB-A164-59A37BAA3FA7}" srcOrd="0" destOrd="0" presId="urn:microsoft.com/office/officeart/2005/8/layout/process1"/>
    <dgm:cxn modelId="{A59A2CDA-E46A-40F6-8279-06CB17C5A2EF}" srcId="{F1BF5439-B838-4917-B3B4-59B5485AD5E6}" destId="{4DB29D5A-0636-4203-9722-EDF27FA71469}" srcOrd="1" destOrd="0" parTransId="{51DDB865-90EA-46D2-8DE1-4A632B2E701C}" sibTransId="{D83E1024-C0CB-4626-8E73-50CBC2F0CFD4}"/>
    <dgm:cxn modelId="{35026ADE-66E0-40B5-AB25-58FF9550196C}" type="presOf" srcId="{D83E1024-C0CB-4626-8E73-50CBC2F0CFD4}" destId="{CFE49764-2967-4543-8E6A-F9B6D8831413}" srcOrd="1" destOrd="0" presId="urn:microsoft.com/office/officeart/2005/8/layout/process1"/>
    <dgm:cxn modelId="{0AAC8255-92DD-4F18-A635-FD5EF44F70B0}" type="presParOf" srcId="{9F791BBA-CF7E-4C07-811D-7F0842E0BDC7}" destId="{DD31BEB7-D9D0-4946-B0A2-A0D7B364D41D}" srcOrd="0" destOrd="0" presId="urn:microsoft.com/office/officeart/2005/8/layout/process1"/>
    <dgm:cxn modelId="{0536D295-D965-4D44-AADE-CBB1B90C5272}" type="presParOf" srcId="{9F791BBA-CF7E-4C07-811D-7F0842E0BDC7}" destId="{AF06F8B0-37CD-470A-8078-C33565D5413F}" srcOrd="1" destOrd="0" presId="urn:microsoft.com/office/officeart/2005/8/layout/process1"/>
    <dgm:cxn modelId="{910F2845-7CD6-4FB4-B7E4-A364973DBCF7}" type="presParOf" srcId="{AF06F8B0-37CD-470A-8078-C33565D5413F}" destId="{9652F4F3-6F3D-4ED7-9EF4-F2AFF67FD305}" srcOrd="0" destOrd="0" presId="urn:microsoft.com/office/officeart/2005/8/layout/process1"/>
    <dgm:cxn modelId="{24DCB2C9-9191-460E-AB2C-5AA3F788444A}" type="presParOf" srcId="{9F791BBA-CF7E-4C07-811D-7F0842E0BDC7}" destId="{B8A4F9AC-0A7A-469B-8963-38F5C749DBF9}" srcOrd="2" destOrd="0" presId="urn:microsoft.com/office/officeart/2005/8/layout/process1"/>
    <dgm:cxn modelId="{538946A0-BA97-41D7-B131-60205AC4CBB4}" type="presParOf" srcId="{9F791BBA-CF7E-4C07-811D-7F0842E0BDC7}" destId="{330E1FE5-F82B-4BEB-A164-59A37BAA3FA7}" srcOrd="3" destOrd="0" presId="urn:microsoft.com/office/officeart/2005/8/layout/process1"/>
    <dgm:cxn modelId="{5686C77F-ACB7-461C-9CB4-AD9540A32AFF}" type="presParOf" srcId="{330E1FE5-F82B-4BEB-A164-59A37BAA3FA7}" destId="{CFE49764-2967-4543-8E6A-F9B6D8831413}" srcOrd="0" destOrd="0" presId="urn:microsoft.com/office/officeart/2005/8/layout/process1"/>
    <dgm:cxn modelId="{1D36513B-3D57-4BF0-BD5C-7394757E0591}" type="presParOf" srcId="{9F791BBA-CF7E-4C07-811D-7F0842E0BDC7}" destId="{F79FC81F-81E8-403F-A436-E994BA4FF12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1BEB7-D9D0-4946-B0A2-A0D7B364D41D}">
      <dsp:nvSpPr>
        <dsp:cNvPr id="0" name=""/>
        <dsp:cNvSpPr/>
      </dsp:nvSpPr>
      <dsp:spPr>
        <a:xfrm>
          <a:off x="7143" y="1360421"/>
          <a:ext cx="2135187" cy="128111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Mental health stigma </a:t>
          </a:r>
          <a:endParaRPr lang="sl-SI" sz="2100" kern="1200"/>
        </a:p>
        <a:p>
          <a:pPr marL="0" lvl="0" indent="0" algn="ctr" defTabSz="933450">
            <a:lnSpc>
              <a:spcPct val="90000"/>
            </a:lnSpc>
            <a:spcBef>
              <a:spcPct val="0"/>
            </a:spcBef>
            <a:spcAft>
              <a:spcPct val="35000"/>
            </a:spcAft>
            <a:buNone/>
          </a:pPr>
          <a:r>
            <a:rPr lang="en-US" sz="2100" kern="1200"/>
            <a:t>(90 minutes)</a:t>
          </a:r>
          <a:endParaRPr lang="sl-SI" sz="2100" kern="1200"/>
        </a:p>
      </dsp:txBody>
      <dsp:txXfrm>
        <a:off x="44665" y="1397943"/>
        <a:ext cx="2060143" cy="1206068"/>
      </dsp:txXfrm>
    </dsp:sp>
    <dsp:sp modelId="{AF06F8B0-37CD-470A-8078-C33565D5413F}">
      <dsp:nvSpPr>
        <dsp:cNvPr id="0" name=""/>
        <dsp:cNvSpPr/>
      </dsp:nvSpPr>
      <dsp:spPr>
        <a:xfrm>
          <a:off x="2355850" y="1736214"/>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sl-SI" sz="1700" kern="1200"/>
        </a:p>
      </dsp:txBody>
      <dsp:txXfrm>
        <a:off x="2355850" y="1842119"/>
        <a:ext cx="316861" cy="317716"/>
      </dsp:txXfrm>
    </dsp:sp>
    <dsp:sp modelId="{B8A4F9AC-0A7A-469B-8963-38F5C749DBF9}">
      <dsp:nvSpPr>
        <dsp:cNvPr id="0" name=""/>
        <dsp:cNvSpPr/>
      </dsp:nvSpPr>
      <dsp:spPr>
        <a:xfrm>
          <a:off x="2996406" y="1360421"/>
          <a:ext cx="2135187" cy="128111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Mental health and dual career </a:t>
          </a:r>
          <a:endParaRPr lang="sl-SI" sz="2100" kern="1200"/>
        </a:p>
        <a:p>
          <a:pPr marL="0" lvl="0" indent="0" algn="ctr" defTabSz="933450">
            <a:lnSpc>
              <a:spcPct val="90000"/>
            </a:lnSpc>
            <a:spcBef>
              <a:spcPct val="0"/>
            </a:spcBef>
            <a:spcAft>
              <a:spcPct val="35000"/>
            </a:spcAft>
            <a:buNone/>
          </a:pPr>
          <a:r>
            <a:rPr lang="en-US" sz="2100" kern="1200"/>
            <a:t>(75 minutes)</a:t>
          </a:r>
          <a:endParaRPr lang="sl-SI" sz="2100" kern="1200"/>
        </a:p>
      </dsp:txBody>
      <dsp:txXfrm>
        <a:off x="3033928" y="1397943"/>
        <a:ext cx="2060143" cy="1206068"/>
      </dsp:txXfrm>
    </dsp:sp>
    <dsp:sp modelId="{330E1FE5-F82B-4BEB-A164-59A37BAA3FA7}">
      <dsp:nvSpPr>
        <dsp:cNvPr id="0" name=""/>
        <dsp:cNvSpPr/>
      </dsp:nvSpPr>
      <dsp:spPr>
        <a:xfrm>
          <a:off x="5345112" y="1736214"/>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sl-SI" sz="1700" kern="1200"/>
        </a:p>
      </dsp:txBody>
      <dsp:txXfrm>
        <a:off x="5345112" y="1842119"/>
        <a:ext cx="316861" cy="317716"/>
      </dsp:txXfrm>
    </dsp:sp>
    <dsp:sp modelId="{F79FC81F-81E8-403F-A436-E994BA4FF123}">
      <dsp:nvSpPr>
        <dsp:cNvPr id="0" name=""/>
        <dsp:cNvSpPr/>
      </dsp:nvSpPr>
      <dsp:spPr>
        <a:xfrm>
          <a:off x="5985668" y="1360421"/>
          <a:ext cx="2135187" cy="128111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Seeking help and support </a:t>
          </a:r>
          <a:endParaRPr lang="sl-SI" sz="2100" kern="1200"/>
        </a:p>
        <a:p>
          <a:pPr marL="0" lvl="0" indent="0" algn="ctr" defTabSz="933450">
            <a:lnSpc>
              <a:spcPct val="90000"/>
            </a:lnSpc>
            <a:spcBef>
              <a:spcPct val="0"/>
            </a:spcBef>
            <a:spcAft>
              <a:spcPct val="35000"/>
            </a:spcAft>
            <a:buNone/>
          </a:pPr>
          <a:r>
            <a:rPr lang="en-US" sz="2100" kern="1200"/>
            <a:t>(75 minutes)</a:t>
          </a:r>
          <a:endParaRPr lang="sl-SI" sz="2100" kern="1200"/>
        </a:p>
      </dsp:txBody>
      <dsp:txXfrm>
        <a:off x="6023190" y="1397943"/>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286EB-CD9D-1D41-8A55-8C3775097E0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DE8F4FB1-CE26-E046-AE3D-57F63FDFF3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69B61124-2A16-3646-B18D-B5E006137A02}"/>
              </a:ext>
            </a:extLst>
          </p:cNvPr>
          <p:cNvSpPr>
            <a:spLocks noGrp="1"/>
          </p:cNvSpPr>
          <p:nvPr>
            <p:ph type="dt" sz="half" idx="10"/>
          </p:nvPr>
        </p:nvSpPr>
        <p:spPr/>
        <p:txBody>
          <a:bodyPr/>
          <a:lstStyle/>
          <a:p>
            <a:fld id="{77E80FEE-BA07-B148-B00A-81BA942039CE}" type="datetimeFigureOut">
              <a:rPr lang="en-GB" smtClean="0"/>
              <a:t>15/11/2022</a:t>
            </a:fld>
            <a:endParaRPr lang="en-GB"/>
          </a:p>
        </p:txBody>
      </p:sp>
      <p:sp>
        <p:nvSpPr>
          <p:cNvPr id="5" name="Tijdelijke aanduiding voor voettekst 4">
            <a:extLst>
              <a:ext uri="{FF2B5EF4-FFF2-40B4-BE49-F238E27FC236}">
                <a16:creationId xmlns:a16="http://schemas.microsoft.com/office/drawing/2014/main" id="{EADE5812-DDC6-514D-858F-7618C93AB54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03EAD0E9-DE26-EE46-8588-E4E5E0663C2A}"/>
              </a:ext>
            </a:extLst>
          </p:cNvPr>
          <p:cNvSpPr>
            <a:spLocks noGrp="1"/>
          </p:cNvSpPr>
          <p:nvPr>
            <p:ph type="sldNum" sz="quarter" idx="12"/>
          </p:nvPr>
        </p:nvSpPr>
        <p:spPr/>
        <p:txBody>
          <a:bodyPr/>
          <a:lstStyle/>
          <a:p>
            <a:fld id="{C1D0B26A-7D80-A44D-8019-044EB6CB06EB}" type="slidenum">
              <a:rPr lang="en-GB" smtClean="0"/>
              <a:t>‹#›</a:t>
            </a:fld>
            <a:endParaRPr lang="en-GB"/>
          </a:p>
        </p:txBody>
      </p:sp>
    </p:spTree>
    <p:extLst>
      <p:ext uri="{BB962C8B-B14F-4D97-AF65-F5344CB8AC3E}">
        <p14:creationId xmlns:p14="http://schemas.microsoft.com/office/powerpoint/2010/main" val="6202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598A2-875C-9841-AA44-F10C8F3CC313}"/>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C76B5691-0A48-4C44-9300-3408F489CA2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262E4B8B-D035-9E4F-8D25-C727E374856A}"/>
              </a:ext>
            </a:extLst>
          </p:cNvPr>
          <p:cNvSpPr>
            <a:spLocks noGrp="1"/>
          </p:cNvSpPr>
          <p:nvPr>
            <p:ph type="dt" sz="half" idx="10"/>
          </p:nvPr>
        </p:nvSpPr>
        <p:spPr/>
        <p:txBody>
          <a:bodyPr/>
          <a:lstStyle/>
          <a:p>
            <a:fld id="{77E80FEE-BA07-B148-B00A-81BA942039CE}" type="datetimeFigureOut">
              <a:rPr lang="en-GB" smtClean="0"/>
              <a:t>15/11/2022</a:t>
            </a:fld>
            <a:endParaRPr lang="en-GB"/>
          </a:p>
        </p:txBody>
      </p:sp>
      <p:sp>
        <p:nvSpPr>
          <p:cNvPr id="5" name="Tijdelijke aanduiding voor voettekst 4">
            <a:extLst>
              <a:ext uri="{FF2B5EF4-FFF2-40B4-BE49-F238E27FC236}">
                <a16:creationId xmlns:a16="http://schemas.microsoft.com/office/drawing/2014/main" id="{45F14352-A2C8-624A-84EF-98AC0D019E7D}"/>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BDF99961-DB5F-F045-9B3D-697CF429D9A5}"/>
              </a:ext>
            </a:extLst>
          </p:cNvPr>
          <p:cNvSpPr>
            <a:spLocks noGrp="1"/>
          </p:cNvSpPr>
          <p:nvPr>
            <p:ph type="sldNum" sz="quarter" idx="12"/>
          </p:nvPr>
        </p:nvSpPr>
        <p:spPr/>
        <p:txBody>
          <a:bodyPr/>
          <a:lstStyle/>
          <a:p>
            <a:fld id="{C1D0B26A-7D80-A44D-8019-044EB6CB06EB}" type="slidenum">
              <a:rPr lang="en-GB" smtClean="0"/>
              <a:t>‹#›</a:t>
            </a:fld>
            <a:endParaRPr lang="en-GB"/>
          </a:p>
        </p:txBody>
      </p:sp>
    </p:spTree>
    <p:extLst>
      <p:ext uri="{BB962C8B-B14F-4D97-AF65-F5344CB8AC3E}">
        <p14:creationId xmlns:p14="http://schemas.microsoft.com/office/powerpoint/2010/main" val="3444156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0C1748D-B888-2745-A837-DA573A44070E}"/>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F7CD16BD-2D33-8B4E-BD01-10B21FED6C3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20D45D73-539E-2247-87C1-1E9DCD47BED5}"/>
              </a:ext>
            </a:extLst>
          </p:cNvPr>
          <p:cNvSpPr>
            <a:spLocks noGrp="1"/>
          </p:cNvSpPr>
          <p:nvPr>
            <p:ph type="dt" sz="half" idx="10"/>
          </p:nvPr>
        </p:nvSpPr>
        <p:spPr/>
        <p:txBody>
          <a:bodyPr/>
          <a:lstStyle/>
          <a:p>
            <a:fld id="{77E80FEE-BA07-B148-B00A-81BA942039CE}" type="datetimeFigureOut">
              <a:rPr lang="en-GB" smtClean="0"/>
              <a:t>15/11/2022</a:t>
            </a:fld>
            <a:endParaRPr lang="en-GB"/>
          </a:p>
        </p:txBody>
      </p:sp>
      <p:sp>
        <p:nvSpPr>
          <p:cNvPr id="5" name="Tijdelijke aanduiding voor voettekst 4">
            <a:extLst>
              <a:ext uri="{FF2B5EF4-FFF2-40B4-BE49-F238E27FC236}">
                <a16:creationId xmlns:a16="http://schemas.microsoft.com/office/drawing/2014/main" id="{CA8CFCF1-26B1-F744-B5CB-07524C081E4B}"/>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865CF6E6-5C75-844C-8444-3B601256B194}"/>
              </a:ext>
            </a:extLst>
          </p:cNvPr>
          <p:cNvSpPr>
            <a:spLocks noGrp="1"/>
          </p:cNvSpPr>
          <p:nvPr>
            <p:ph type="sldNum" sz="quarter" idx="12"/>
          </p:nvPr>
        </p:nvSpPr>
        <p:spPr/>
        <p:txBody>
          <a:bodyPr/>
          <a:lstStyle/>
          <a:p>
            <a:fld id="{C1D0B26A-7D80-A44D-8019-044EB6CB06EB}" type="slidenum">
              <a:rPr lang="en-GB" smtClean="0"/>
              <a:t>‹#›</a:t>
            </a:fld>
            <a:endParaRPr lang="en-GB"/>
          </a:p>
        </p:txBody>
      </p:sp>
    </p:spTree>
    <p:extLst>
      <p:ext uri="{BB962C8B-B14F-4D97-AF65-F5344CB8AC3E}">
        <p14:creationId xmlns:p14="http://schemas.microsoft.com/office/powerpoint/2010/main" val="356063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7C518-5D2F-3D49-8082-33F5D22E6274}"/>
              </a:ext>
            </a:extLst>
          </p:cNvPr>
          <p:cNvSpPr>
            <a:spLocks noGrp="1"/>
          </p:cNvSpPr>
          <p:nvPr>
            <p:ph type="title" hasCustomPrompt="1"/>
          </p:nvPr>
        </p:nvSpPr>
        <p:spPr>
          <a:xfrm>
            <a:off x="0" y="-8948"/>
            <a:ext cx="12192000" cy="909493"/>
          </a:xfrm>
          <a:solidFill>
            <a:schemeClr val="accent1"/>
          </a:solidFill>
        </p:spPr>
        <p:txBody>
          <a:bodyPr>
            <a:normAutofit/>
          </a:bodyPr>
          <a:lstStyle>
            <a:lvl1pPr>
              <a:defRPr sz="2800">
                <a:solidFill>
                  <a:schemeClr val="bg1"/>
                </a:solidFill>
              </a:defRPr>
            </a:lvl1pPr>
          </a:lstStyle>
          <a:p>
            <a:r>
              <a:rPr lang="nl-NL" dirty="0"/>
              <a:t>	Klik om stijl te bewerken</a:t>
            </a:r>
            <a:endParaRPr lang="en-GB" dirty="0"/>
          </a:p>
        </p:txBody>
      </p:sp>
      <p:sp>
        <p:nvSpPr>
          <p:cNvPr id="3" name="Tijdelijke aanduiding voor inhoud 2">
            <a:extLst>
              <a:ext uri="{FF2B5EF4-FFF2-40B4-BE49-F238E27FC236}">
                <a16:creationId xmlns:a16="http://schemas.microsoft.com/office/drawing/2014/main" id="{F2D8D31E-DE0A-B54E-980D-1D974586CD1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43E9FA12-2A1D-DA49-B409-8F1EF844787E}"/>
              </a:ext>
            </a:extLst>
          </p:cNvPr>
          <p:cNvSpPr>
            <a:spLocks noGrp="1"/>
          </p:cNvSpPr>
          <p:nvPr>
            <p:ph type="dt" sz="half" idx="10"/>
          </p:nvPr>
        </p:nvSpPr>
        <p:spPr/>
        <p:txBody>
          <a:bodyPr/>
          <a:lstStyle/>
          <a:p>
            <a:fld id="{77E80FEE-BA07-B148-B00A-81BA942039CE}" type="datetimeFigureOut">
              <a:rPr lang="en-GB" smtClean="0"/>
              <a:t>15/11/2022</a:t>
            </a:fld>
            <a:endParaRPr lang="en-GB"/>
          </a:p>
        </p:txBody>
      </p:sp>
      <p:sp>
        <p:nvSpPr>
          <p:cNvPr id="5" name="Tijdelijke aanduiding voor voettekst 4">
            <a:extLst>
              <a:ext uri="{FF2B5EF4-FFF2-40B4-BE49-F238E27FC236}">
                <a16:creationId xmlns:a16="http://schemas.microsoft.com/office/drawing/2014/main" id="{A2AC559A-E2EF-694C-9E72-D5AF228224B5}"/>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89021760-B894-834F-BFFF-2334C2B8E360}"/>
              </a:ext>
            </a:extLst>
          </p:cNvPr>
          <p:cNvSpPr>
            <a:spLocks noGrp="1"/>
          </p:cNvSpPr>
          <p:nvPr>
            <p:ph type="sldNum" sz="quarter" idx="12"/>
          </p:nvPr>
        </p:nvSpPr>
        <p:spPr/>
        <p:txBody>
          <a:bodyPr/>
          <a:lstStyle/>
          <a:p>
            <a:fld id="{C1D0B26A-7D80-A44D-8019-044EB6CB06EB}" type="slidenum">
              <a:rPr lang="en-GB" smtClean="0"/>
              <a:t>‹#›</a:t>
            </a:fld>
            <a:endParaRPr lang="en-GB"/>
          </a:p>
        </p:txBody>
      </p:sp>
    </p:spTree>
    <p:extLst>
      <p:ext uri="{BB962C8B-B14F-4D97-AF65-F5344CB8AC3E}">
        <p14:creationId xmlns:p14="http://schemas.microsoft.com/office/powerpoint/2010/main" val="912286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C2B06-BB07-E24A-8CC8-5FE2AEBD4DF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FF24C44C-0955-D14F-B2F2-9606CD333D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64C8C4D-A94F-654E-900A-8DC9CD2845AB}"/>
              </a:ext>
            </a:extLst>
          </p:cNvPr>
          <p:cNvSpPr>
            <a:spLocks noGrp="1"/>
          </p:cNvSpPr>
          <p:nvPr>
            <p:ph type="dt" sz="half" idx="10"/>
          </p:nvPr>
        </p:nvSpPr>
        <p:spPr/>
        <p:txBody>
          <a:bodyPr/>
          <a:lstStyle/>
          <a:p>
            <a:fld id="{77E80FEE-BA07-B148-B00A-81BA942039CE}" type="datetimeFigureOut">
              <a:rPr lang="en-GB" smtClean="0"/>
              <a:t>15/11/2022</a:t>
            </a:fld>
            <a:endParaRPr lang="en-GB"/>
          </a:p>
        </p:txBody>
      </p:sp>
      <p:sp>
        <p:nvSpPr>
          <p:cNvPr id="5" name="Tijdelijke aanduiding voor voettekst 4">
            <a:extLst>
              <a:ext uri="{FF2B5EF4-FFF2-40B4-BE49-F238E27FC236}">
                <a16:creationId xmlns:a16="http://schemas.microsoft.com/office/drawing/2014/main" id="{425B632C-E87B-FB42-92F0-DFAC97D083C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74EC161A-91BE-364D-9E9E-CC09FF7D736B}"/>
              </a:ext>
            </a:extLst>
          </p:cNvPr>
          <p:cNvSpPr>
            <a:spLocks noGrp="1"/>
          </p:cNvSpPr>
          <p:nvPr>
            <p:ph type="sldNum" sz="quarter" idx="12"/>
          </p:nvPr>
        </p:nvSpPr>
        <p:spPr/>
        <p:txBody>
          <a:bodyPr/>
          <a:lstStyle/>
          <a:p>
            <a:fld id="{C1D0B26A-7D80-A44D-8019-044EB6CB06EB}" type="slidenum">
              <a:rPr lang="en-GB" smtClean="0"/>
              <a:t>‹#›</a:t>
            </a:fld>
            <a:endParaRPr lang="en-GB"/>
          </a:p>
        </p:txBody>
      </p:sp>
    </p:spTree>
    <p:extLst>
      <p:ext uri="{BB962C8B-B14F-4D97-AF65-F5344CB8AC3E}">
        <p14:creationId xmlns:p14="http://schemas.microsoft.com/office/powerpoint/2010/main" val="171350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29146F4-C6BA-924B-A6A4-8A0A30BFB3E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27172ED6-1B5B-334E-B0A2-0C7DF165914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D387CBAE-B135-0E4D-8741-B9ACFC82F7F1}"/>
              </a:ext>
            </a:extLst>
          </p:cNvPr>
          <p:cNvSpPr>
            <a:spLocks noGrp="1"/>
          </p:cNvSpPr>
          <p:nvPr>
            <p:ph type="dt" sz="half" idx="10"/>
          </p:nvPr>
        </p:nvSpPr>
        <p:spPr/>
        <p:txBody>
          <a:bodyPr/>
          <a:lstStyle/>
          <a:p>
            <a:fld id="{77E80FEE-BA07-B148-B00A-81BA942039CE}" type="datetimeFigureOut">
              <a:rPr lang="en-GB" smtClean="0"/>
              <a:t>15/11/2022</a:t>
            </a:fld>
            <a:endParaRPr lang="en-GB"/>
          </a:p>
        </p:txBody>
      </p:sp>
      <p:sp>
        <p:nvSpPr>
          <p:cNvPr id="6" name="Tijdelijke aanduiding voor voettekst 5">
            <a:extLst>
              <a:ext uri="{FF2B5EF4-FFF2-40B4-BE49-F238E27FC236}">
                <a16:creationId xmlns:a16="http://schemas.microsoft.com/office/drawing/2014/main" id="{D233AD30-C3BC-484B-8103-743592F61AD8}"/>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0EEFCD30-BA80-D44A-89A8-71920B75A81E}"/>
              </a:ext>
            </a:extLst>
          </p:cNvPr>
          <p:cNvSpPr>
            <a:spLocks noGrp="1"/>
          </p:cNvSpPr>
          <p:nvPr>
            <p:ph type="sldNum" sz="quarter" idx="12"/>
          </p:nvPr>
        </p:nvSpPr>
        <p:spPr/>
        <p:txBody>
          <a:bodyPr/>
          <a:lstStyle/>
          <a:p>
            <a:fld id="{C1D0B26A-7D80-A44D-8019-044EB6CB06EB}" type="slidenum">
              <a:rPr lang="en-GB" smtClean="0"/>
              <a:t>‹#›</a:t>
            </a:fld>
            <a:endParaRPr lang="en-GB"/>
          </a:p>
        </p:txBody>
      </p:sp>
      <p:sp>
        <p:nvSpPr>
          <p:cNvPr id="8" name="Titel 1">
            <a:extLst>
              <a:ext uri="{FF2B5EF4-FFF2-40B4-BE49-F238E27FC236}">
                <a16:creationId xmlns:a16="http://schemas.microsoft.com/office/drawing/2014/main" id="{E51EBD87-CB92-C846-9BD8-7FDCB221C220}"/>
              </a:ext>
            </a:extLst>
          </p:cNvPr>
          <p:cNvSpPr>
            <a:spLocks noGrp="1"/>
          </p:cNvSpPr>
          <p:nvPr>
            <p:ph type="title" hasCustomPrompt="1"/>
          </p:nvPr>
        </p:nvSpPr>
        <p:spPr>
          <a:xfrm>
            <a:off x="0" y="-8948"/>
            <a:ext cx="12192000" cy="909493"/>
          </a:xfrm>
          <a:solidFill>
            <a:schemeClr val="accent1"/>
          </a:solidFill>
        </p:spPr>
        <p:txBody>
          <a:bodyPr>
            <a:normAutofit/>
          </a:bodyPr>
          <a:lstStyle>
            <a:lvl1pPr>
              <a:defRPr sz="2800">
                <a:solidFill>
                  <a:schemeClr val="bg1"/>
                </a:solidFill>
              </a:defRPr>
            </a:lvl1pPr>
          </a:lstStyle>
          <a:p>
            <a:r>
              <a:rPr lang="nl-NL" dirty="0"/>
              <a:t>	Klik om stijl te bewerken</a:t>
            </a:r>
            <a:endParaRPr lang="en-GB" dirty="0"/>
          </a:p>
        </p:txBody>
      </p:sp>
    </p:spTree>
    <p:extLst>
      <p:ext uri="{BB962C8B-B14F-4D97-AF65-F5344CB8AC3E}">
        <p14:creationId xmlns:p14="http://schemas.microsoft.com/office/powerpoint/2010/main" val="292967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9AD5CCA-5E8A-A64F-94FC-2931A6A7E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0886706-DB49-AB41-8107-765C934D73A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592F49FE-A2CB-F54A-927A-9DA1E198C3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0E9B52E-308E-F244-B355-E78D98C1538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43DBBAB6-331B-9A43-A37F-A5CBC6D52FCF}"/>
              </a:ext>
            </a:extLst>
          </p:cNvPr>
          <p:cNvSpPr>
            <a:spLocks noGrp="1"/>
          </p:cNvSpPr>
          <p:nvPr>
            <p:ph type="dt" sz="half" idx="10"/>
          </p:nvPr>
        </p:nvSpPr>
        <p:spPr/>
        <p:txBody>
          <a:bodyPr/>
          <a:lstStyle/>
          <a:p>
            <a:fld id="{77E80FEE-BA07-B148-B00A-81BA942039CE}" type="datetimeFigureOut">
              <a:rPr lang="en-GB" smtClean="0"/>
              <a:t>15/11/2022</a:t>
            </a:fld>
            <a:endParaRPr lang="en-GB"/>
          </a:p>
        </p:txBody>
      </p:sp>
      <p:sp>
        <p:nvSpPr>
          <p:cNvPr id="8" name="Tijdelijke aanduiding voor voettekst 7">
            <a:extLst>
              <a:ext uri="{FF2B5EF4-FFF2-40B4-BE49-F238E27FC236}">
                <a16:creationId xmlns:a16="http://schemas.microsoft.com/office/drawing/2014/main" id="{20394FA3-D317-314B-A4F8-DDF39656FCD2}"/>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E04A59B5-B60C-D943-9536-24D1CED0A204}"/>
              </a:ext>
            </a:extLst>
          </p:cNvPr>
          <p:cNvSpPr>
            <a:spLocks noGrp="1"/>
          </p:cNvSpPr>
          <p:nvPr>
            <p:ph type="sldNum" sz="quarter" idx="12"/>
          </p:nvPr>
        </p:nvSpPr>
        <p:spPr/>
        <p:txBody>
          <a:bodyPr/>
          <a:lstStyle/>
          <a:p>
            <a:fld id="{C1D0B26A-7D80-A44D-8019-044EB6CB06EB}" type="slidenum">
              <a:rPr lang="en-GB" smtClean="0"/>
              <a:t>‹#›</a:t>
            </a:fld>
            <a:endParaRPr lang="en-GB"/>
          </a:p>
        </p:txBody>
      </p:sp>
      <p:sp>
        <p:nvSpPr>
          <p:cNvPr id="10" name="Titel 1">
            <a:extLst>
              <a:ext uri="{FF2B5EF4-FFF2-40B4-BE49-F238E27FC236}">
                <a16:creationId xmlns:a16="http://schemas.microsoft.com/office/drawing/2014/main" id="{60A46BBA-FD64-7848-A67C-EFBC4EC2182F}"/>
              </a:ext>
            </a:extLst>
          </p:cNvPr>
          <p:cNvSpPr>
            <a:spLocks noGrp="1"/>
          </p:cNvSpPr>
          <p:nvPr>
            <p:ph type="title" hasCustomPrompt="1"/>
          </p:nvPr>
        </p:nvSpPr>
        <p:spPr>
          <a:xfrm>
            <a:off x="0" y="-8948"/>
            <a:ext cx="12192000" cy="909493"/>
          </a:xfrm>
          <a:solidFill>
            <a:schemeClr val="accent1"/>
          </a:solidFill>
        </p:spPr>
        <p:txBody>
          <a:bodyPr>
            <a:normAutofit/>
          </a:bodyPr>
          <a:lstStyle>
            <a:lvl1pPr>
              <a:defRPr sz="2800">
                <a:solidFill>
                  <a:schemeClr val="bg1"/>
                </a:solidFill>
              </a:defRPr>
            </a:lvl1pPr>
          </a:lstStyle>
          <a:p>
            <a:r>
              <a:rPr lang="nl-NL" dirty="0"/>
              <a:t>	Klik om stijl te bewerken</a:t>
            </a:r>
            <a:endParaRPr lang="en-GB" dirty="0"/>
          </a:p>
        </p:txBody>
      </p:sp>
    </p:spTree>
    <p:extLst>
      <p:ext uri="{BB962C8B-B14F-4D97-AF65-F5344CB8AC3E}">
        <p14:creationId xmlns:p14="http://schemas.microsoft.com/office/powerpoint/2010/main" val="626054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288D98F-86DA-5F4C-A5D0-C7A5C9CEFF3D}"/>
              </a:ext>
            </a:extLst>
          </p:cNvPr>
          <p:cNvSpPr>
            <a:spLocks noGrp="1"/>
          </p:cNvSpPr>
          <p:nvPr>
            <p:ph type="dt" sz="half" idx="10"/>
          </p:nvPr>
        </p:nvSpPr>
        <p:spPr/>
        <p:txBody>
          <a:bodyPr/>
          <a:lstStyle/>
          <a:p>
            <a:fld id="{77E80FEE-BA07-B148-B00A-81BA942039CE}" type="datetimeFigureOut">
              <a:rPr lang="en-GB" smtClean="0"/>
              <a:t>15/11/2022</a:t>
            </a:fld>
            <a:endParaRPr lang="en-GB"/>
          </a:p>
        </p:txBody>
      </p:sp>
      <p:sp>
        <p:nvSpPr>
          <p:cNvPr id="4" name="Tijdelijke aanduiding voor voettekst 3">
            <a:extLst>
              <a:ext uri="{FF2B5EF4-FFF2-40B4-BE49-F238E27FC236}">
                <a16:creationId xmlns:a16="http://schemas.microsoft.com/office/drawing/2014/main" id="{618D3797-315E-804C-A26F-6CD5F692F11E}"/>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E92A5B93-85F4-2649-8D84-C24D73E95BC9}"/>
              </a:ext>
            </a:extLst>
          </p:cNvPr>
          <p:cNvSpPr>
            <a:spLocks noGrp="1"/>
          </p:cNvSpPr>
          <p:nvPr>
            <p:ph type="sldNum" sz="quarter" idx="12"/>
          </p:nvPr>
        </p:nvSpPr>
        <p:spPr/>
        <p:txBody>
          <a:bodyPr/>
          <a:lstStyle/>
          <a:p>
            <a:fld id="{C1D0B26A-7D80-A44D-8019-044EB6CB06EB}" type="slidenum">
              <a:rPr lang="en-GB" smtClean="0"/>
              <a:t>‹#›</a:t>
            </a:fld>
            <a:endParaRPr lang="en-GB"/>
          </a:p>
        </p:txBody>
      </p:sp>
      <p:sp>
        <p:nvSpPr>
          <p:cNvPr id="6" name="Titel 1">
            <a:extLst>
              <a:ext uri="{FF2B5EF4-FFF2-40B4-BE49-F238E27FC236}">
                <a16:creationId xmlns:a16="http://schemas.microsoft.com/office/drawing/2014/main" id="{0312C003-7FB7-414B-8F32-D136AFB073F3}"/>
              </a:ext>
            </a:extLst>
          </p:cNvPr>
          <p:cNvSpPr>
            <a:spLocks noGrp="1"/>
          </p:cNvSpPr>
          <p:nvPr>
            <p:ph type="title" hasCustomPrompt="1"/>
          </p:nvPr>
        </p:nvSpPr>
        <p:spPr>
          <a:xfrm>
            <a:off x="0" y="-8948"/>
            <a:ext cx="12192000" cy="909493"/>
          </a:xfrm>
          <a:solidFill>
            <a:schemeClr val="accent1"/>
          </a:solidFill>
        </p:spPr>
        <p:txBody>
          <a:bodyPr>
            <a:normAutofit/>
          </a:bodyPr>
          <a:lstStyle>
            <a:lvl1pPr>
              <a:defRPr sz="2800">
                <a:solidFill>
                  <a:schemeClr val="bg1"/>
                </a:solidFill>
              </a:defRPr>
            </a:lvl1pPr>
          </a:lstStyle>
          <a:p>
            <a:r>
              <a:rPr lang="nl-NL" dirty="0"/>
              <a:t>	Klik om stijl te bewerken</a:t>
            </a:r>
            <a:endParaRPr lang="en-GB" dirty="0"/>
          </a:p>
        </p:txBody>
      </p:sp>
    </p:spTree>
    <p:extLst>
      <p:ext uri="{BB962C8B-B14F-4D97-AF65-F5344CB8AC3E}">
        <p14:creationId xmlns:p14="http://schemas.microsoft.com/office/powerpoint/2010/main" val="55498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F2DD0C8-8F0E-A043-8806-5FF7B5037847}"/>
              </a:ext>
            </a:extLst>
          </p:cNvPr>
          <p:cNvSpPr>
            <a:spLocks noGrp="1"/>
          </p:cNvSpPr>
          <p:nvPr>
            <p:ph type="dt" sz="half" idx="10"/>
          </p:nvPr>
        </p:nvSpPr>
        <p:spPr/>
        <p:txBody>
          <a:bodyPr/>
          <a:lstStyle/>
          <a:p>
            <a:fld id="{77E80FEE-BA07-B148-B00A-81BA942039CE}" type="datetimeFigureOut">
              <a:rPr lang="en-GB" smtClean="0"/>
              <a:t>15/11/2022</a:t>
            </a:fld>
            <a:endParaRPr lang="en-GB"/>
          </a:p>
        </p:txBody>
      </p:sp>
      <p:sp>
        <p:nvSpPr>
          <p:cNvPr id="3" name="Tijdelijke aanduiding voor voettekst 2">
            <a:extLst>
              <a:ext uri="{FF2B5EF4-FFF2-40B4-BE49-F238E27FC236}">
                <a16:creationId xmlns:a16="http://schemas.microsoft.com/office/drawing/2014/main" id="{5653625E-0846-334E-861E-F43EAB44CC3F}"/>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2E7172EB-991F-4F42-BFCB-83DE89822B86}"/>
              </a:ext>
            </a:extLst>
          </p:cNvPr>
          <p:cNvSpPr>
            <a:spLocks noGrp="1"/>
          </p:cNvSpPr>
          <p:nvPr>
            <p:ph type="sldNum" sz="quarter" idx="12"/>
          </p:nvPr>
        </p:nvSpPr>
        <p:spPr/>
        <p:txBody>
          <a:bodyPr/>
          <a:lstStyle/>
          <a:p>
            <a:fld id="{C1D0B26A-7D80-A44D-8019-044EB6CB06EB}" type="slidenum">
              <a:rPr lang="en-GB" smtClean="0"/>
              <a:t>‹#›</a:t>
            </a:fld>
            <a:endParaRPr lang="en-GB"/>
          </a:p>
        </p:txBody>
      </p:sp>
    </p:spTree>
    <p:extLst>
      <p:ext uri="{BB962C8B-B14F-4D97-AF65-F5344CB8AC3E}">
        <p14:creationId xmlns:p14="http://schemas.microsoft.com/office/powerpoint/2010/main" val="418091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6EE6E6-2C87-1046-8795-7435387051E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4ABC19C8-FCA6-7D4A-B79A-5D7841FF14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3043546B-2528-884A-8B74-33390011E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9E33870-05B1-7E4C-9485-4D0F23A8ED38}"/>
              </a:ext>
            </a:extLst>
          </p:cNvPr>
          <p:cNvSpPr>
            <a:spLocks noGrp="1"/>
          </p:cNvSpPr>
          <p:nvPr>
            <p:ph type="dt" sz="half" idx="10"/>
          </p:nvPr>
        </p:nvSpPr>
        <p:spPr/>
        <p:txBody>
          <a:bodyPr/>
          <a:lstStyle/>
          <a:p>
            <a:fld id="{77E80FEE-BA07-B148-B00A-81BA942039CE}" type="datetimeFigureOut">
              <a:rPr lang="en-GB" smtClean="0"/>
              <a:t>15/11/2022</a:t>
            </a:fld>
            <a:endParaRPr lang="en-GB"/>
          </a:p>
        </p:txBody>
      </p:sp>
      <p:sp>
        <p:nvSpPr>
          <p:cNvPr id="6" name="Tijdelijke aanduiding voor voettekst 5">
            <a:extLst>
              <a:ext uri="{FF2B5EF4-FFF2-40B4-BE49-F238E27FC236}">
                <a16:creationId xmlns:a16="http://schemas.microsoft.com/office/drawing/2014/main" id="{723B4E48-226B-6A44-8E3E-42EADDE6D60F}"/>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92875D3E-0E6A-1D40-A991-149CECD268DA}"/>
              </a:ext>
            </a:extLst>
          </p:cNvPr>
          <p:cNvSpPr>
            <a:spLocks noGrp="1"/>
          </p:cNvSpPr>
          <p:nvPr>
            <p:ph type="sldNum" sz="quarter" idx="12"/>
          </p:nvPr>
        </p:nvSpPr>
        <p:spPr/>
        <p:txBody>
          <a:bodyPr/>
          <a:lstStyle/>
          <a:p>
            <a:fld id="{C1D0B26A-7D80-A44D-8019-044EB6CB06EB}" type="slidenum">
              <a:rPr lang="en-GB" smtClean="0"/>
              <a:t>‹#›</a:t>
            </a:fld>
            <a:endParaRPr lang="en-GB"/>
          </a:p>
        </p:txBody>
      </p:sp>
    </p:spTree>
    <p:extLst>
      <p:ext uri="{BB962C8B-B14F-4D97-AF65-F5344CB8AC3E}">
        <p14:creationId xmlns:p14="http://schemas.microsoft.com/office/powerpoint/2010/main" val="1483486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688DB-18B8-8444-9BC4-F5D0D0395FA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97937C5D-5FE7-BF41-BECF-5052D79A16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A797DDAD-1126-6E4B-BC69-87EAE5EC7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1C35BEC-66F2-2045-B59A-3781F1A0AFC5}"/>
              </a:ext>
            </a:extLst>
          </p:cNvPr>
          <p:cNvSpPr>
            <a:spLocks noGrp="1"/>
          </p:cNvSpPr>
          <p:nvPr>
            <p:ph type="dt" sz="half" idx="10"/>
          </p:nvPr>
        </p:nvSpPr>
        <p:spPr/>
        <p:txBody>
          <a:bodyPr/>
          <a:lstStyle/>
          <a:p>
            <a:fld id="{77E80FEE-BA07-B148-B00A-81BA942039CE}" type="datetimeFigureOut">
              <a:rPr lang="en-GB" smtClean="0"/>
              <a:t>15/11/2022</a:t>
            </a:fld>
            <a:endParaRPr lang="en-GB"/>
          </a:p>
        </p:txBody>
      </p:sp>
      <p:sp>
        <p:nvSpPr>
          <p:cNvPr id="6" name="Tijdelijke aanduiding voor voettekst 5">
            <a:extLst>
              <a:ext uri="{FF2B5EF4-FFF2-40B4-BE49-F238E27FC236}">
                <a16:creationId xmlns:a16="http://schemas.microsoft.com/office/drawing/2014/main" id="{044B952F-2DA4-D444-BB38-FC3AC141B39F}"/>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9339E2DA-FC1B-FA4C-A36D-0825516D946D}"/>
              </a:ext>
            </a:extLst>
          </p:cNvPr>
          <p:cNvSpPr>
            <a:spLocks noGrp="1"/>
          </p:cNvSpPr>
          <p:nvPr>
            <p:ph type="sldNum" sz="quarter" idx="12"/>
          </p:nvPr>
        </p:nvSpPr>
        <p:spPr/>
        <p:txBody>
          <a:bodyPr/>
          <a:lstStyle/>
          <a:p>
            <a:fld id="{C1D0B26A-7D80-A44D-8019-044EB6CB06EB}" type="slidenum">
              <a:rPr lang="en-GB" smtClean="0"/>
              <a:t>‹#›</a:t>
            </a:fld>
            <a:endParaRPr lang="en-GB"/>
          </a:p>
        </p:txBody>
      </p:sp>
    </p:spTree>
    <p:extLst>
      <p:ext uri="{BB962C8B-B14F-4D97-AF65-F5344CB8AC3E}">
        <p14:creationId xmlns:p14="http://schemas.microsoft.com/office/powerpoint/2010/main" val="335460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B65056D-6713-9A45-B282-3FA097446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6703F55E-2641-F74D-9E52-1543F2959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22F20E13-D4EC-364B-85FA-012381453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80FEE-BA07-B148-B00A-81BA942039CE}" type="datetimeFigureOut">
              <a:rPr lang="en-GB" smtClean="0"/>
              <a:t>15/11/2022</a:t>
            </a:fld>
            <a:endParaRPr lang="en-GB"/>
          </a:p>
        </p:txBody>
      </p:sp>
      <p:sp>
        <p:nvSpPr>
          <p:cNvPr id="5" name="Tijdelijke aanduiding voor voettekst 4">
            <a:extLst>
              <a:ext uri="{FF2B5EF4-FFF2-40B4-BE49-F238E27FC236}">
                <a16:creationId xmlns:a16="http://schemas.microsoft.com/office/drawing/2014/main" id="{8745017E-852B-6448-9116-3F2A577D45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88FAAAB7-8E1A-6E47-9BC5-409EC399D2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0B26A-7D80-A44D-8019-044EB6CB06EB}" type="slidenum">
              <a:rPr lang="en-GB" smtClean="0"/>
              <a:t>‹#›</a:t>
            </a:fld>
            <a:endParaRPr lang="en-GB"/>
          </a:p>
        </p:txBody>
      </p:sp>
    </p:spTree>
    <p:extLst>
      <p:ext uri="{BB962C8B-B14F-4D97-AF65-F5344CB8AC3E}">
        <p14:creationId xmlns:p14="http://schemas.microsoft.com/office/powerpoint/2010/main" val="247621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CF2328-FDA7-4049-885E-F4C7F6C88C76}"/>
              </a:ext>
            </a:extLst>
          </p:cNvPr>
          <p:cNvSpPr>
            <a:spLocks noGrp="1"/>
          </p:cNvSpPr>
          <p:nvPr>
            <p:ph type="title"/>
          </p:nvPr>
        </p:nvSpPr>
        <p:spPr>
          <a:xfrm>
            <a:off x="838196" y="4235721"/>
            <a:ext cx="10515600" cy="1133475"/>
          </a:xfrm>
        </p:spPr>
        <p:txBody>
          <a:bodyPr>
            <a:noAutofit/>
          </a:bodyPr>
          <a:lstStyle/>
          <a:p>
            <a:pPr algn="ctr"/>
            <a:r>
              <a:rPr lang="sl-SI" sz="5400" b="1">
                <a:solidFill>
                  <a:schemeClr val="bg1"/>
                </a:solidFill>
              </a:rPr>
              <a:t>Mental Health Literacy </a:t>
            </a:r>
            <a:br>
              <a:rPr lang="sl-SI" b="1">
                <a:solidFill>
                  <a:schemeClr val="bg1"/>
                </a:solidFill>
              </a:rPr>
            </a:br>
            <a:r>
              <a:rPr lang="sl-SI" b="1">
                <a:solidFill>
                  <a:schemeClr val="bg1"/>
                </a:solidFill>
              </a:rPr>
              <a:t>WORKSHOP</a:t>
            </a:r>
          </a:p>
        </p:txBody>
      </p:sp>
      <p:pic>
        <p:nvPicPr>
          <p:cNvPr id="5" name="Slika 4">
            <a:extLst>
              <a:ext uri="{FF2B5EF4-FFF2-40B4-BE49-F238E27FC236}">
                <a16:creationId xmlns:a16="http://schemas.microsoft.com/office/drawing/2014/main" id="{70459B58-B9B4-428D-85A4-88CAADB81872}"/>
              </a:ext>
            </a:extLst>
          </p:cNvPr>
          <p:cNvPicPr>
            <a:picLocks noChangeAspect="1"/>
          </p:cNvPicPr>
          <p:nvPr/>
        </p:nvPicPr>
        <p:blipFill>
          <a:blip r:embed="rId2"/>
          <a:stretch>
            <a:fillRect/>
          </a:stretch>
        </p:blipFill>
        <p:spPr>
          <a:xfrm>
            <a:off x="4134802" y="814331"/>
            <a:ext cx="3922396" cy="2614669"/>
          </a:xfrm>
          <a:prstGeom prst="rect">
            <a:avLst/>
          </a:prstGeom>
        </p:spPr>
      </p:pic>
      <p:pic>
        <p:nvPicPr>
          <p:cNvPr id="3" name="Slika 2">
            <a:extLst>
              <a:ext uri="{FF2B5EF4-FFF2-40B4-BE49-F238E27FC236}">
                <a16:creationId xmlns:a16="http://schemas.microsoft.com/office/drawing/2014/main" id="{1933B088-59D1-4A09-9E29-1CEBB81DA867}"/>
              </a:ext>
            </a:extLst>
          </p:cNvPr>
          <p:cNvPicPr>
            <a:picLocks noChangeAspect="1"/>
          </p:cNvPicPr>
          <p:nvPr/>
        </p:nvPicPr>
        <p:blipFill>
          <a:blip r:embed="rId3"/>
          <a:stretch>
            <a:fillRect/>
          </a:stretch>
        </p:blipFill>
        <p:spPr>
          <a:xfrm>
            <a:off x="3302640" y="5670007"/>
            <a:ext cx="5586720" cy="1022690"/>
          </a:xfrm>
          <a:prstGeom prst="rect">
            <a:avLst/>
          </a:prstGeom>
        </p:spPr>
      </p:pic>
      <p:pic>
        <p:nvPicPr>
          <p:cNvPr id="4" name="Slika 3">
            <a:extLst>
              <a:ext uri="{FF2B5EF4-FFF2-40B4-BE49-F238E27FC236}">
                <a16:creationId xmlns:a16="http://schemas.microsoft.com/office/drawing/2014/main" id="{F0C3A96D-B578-4A5C-A0DE-B2533F3A3A53}"/>
              </a:ext>
            </a:extLst>
          </p:cNvPr>
          <p:cNvPicPr>
            <a:picLocks noChangeAspect="1"/>
          </p:cNvPicPr>
          <p:nvPr/>
        </p:nvPicPr>
        <p:blipFill>
          <a:blip r:embed="rId4"/>
          <a:stretch>
            <a:fillRect/>
          </a:stretch>
        </p:blipFill>
        <p:spPr>
          <a:xfrm>
            <a:off x="692782" y="5983215"/>
            <a:ext cx="1396105" cy="396274"/>
          </a:xfrm>
          <a:prstGeom prst="rect">
            <a:avLst/>
          </a:prstGeom>
        </p:spPr>
      </p:pic>
      <p:pic>
        <p:nvPicPr>
          <p:cNvPr id="6" name="Slika 5">
            <a:extLst>
              <a:ext uri="{FF2B5EF4-FFF2-40B4-BE49-F238E27FC236}">
                <a16:creationId xmlns:a16="http://schemas.microsoft.com/office/drawing/2014/main" id="{5DE491F4-00A6-4878-B37B-880767F8EEAF}"/>
              </a:ext>
            </a:extLst>
          </p:cNvPr>
          <p:cNvPicPr>
            <a:picLocks noChangeAspect="1"/>
          </p:cNvPicPr>
          <p:nvPr/>
        </p:nvPicPr>
        <p:blipFill>
          <a:blip r:embed="rId5"/>
          <a:stretch>
            <a:fillRect/>
          </a:stretch>
        </p:blipFill>
        <p:spPr>
          <a:xfrm>
            <a:off x="10666452" y="5912193"/>
            <a:ext cx="501657" cy="467296"/>
          </a:xfrm>
          <a:prstGeom prst="rect">
            <a:avLst/>
          </a:prstGeom>
        </p:spPr>
      </p:pic>
    </p:spTree>
    <p:extLst>
      <p:ext uri="{BB962C8B-B14F-4D97-AF65-F5344CB8AC3E}">
        <p14:creationId xmlns:p14="http://schemas.microsoft.com/office/powerpoint/2010/main" val="3998761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5C431-DC50-B745-B031-0BBCD7EF8FA8}"/>
              </a:ext>
            </a:extLst>
          </p:cNvPr>
          <p:cNvSpPr>
            <a:spLocks noGrp="1"/>
          </p:cNvSpPr>
          <p:nvPr>
            <p:ph type="title"/>
          </p:nvPr>
        </p:nvSpPr>
        <p:spPr>
          <a:xfrm>
            <a:off x="0" y="-8948"/>
            <a:ext cx="12192000" cy="1544785"/>
          </a:xfrm>
        </p:spPr>
        <p:txBody>
          <a:bodyPr/>
          <a:lstStyle/>
          <a:p>
            <a:r>
              <a:rPr lang="en-GB"/>
              <a:t>	</a:t>
            </a:r>
            <a:endParaRPr lang="en-GB" dirty="0"/>
          </a:p>
        </p:txBody>
      </p:sp>
      <p:pic>
        <p:nvPicPr>
          <p:cNvPr id="3" name="Slika 2">
            <a:extLst>
              <a:ext uri="{FF2B5EF4-FFF2-40B4-BE49-F238E27FC236}">
                <a16:creationId xmlns:a16="http://schemas.microsoft.com/office/drawing/2014/main" id="{3CC2412B-EB74-4CF6-B490-FDCA96315D30}"/>
              </a:ext>
            </a:extLst>
          </p:cNvPr>
          <p:cNvPicPr>
            <a:picLocks noChangeAspect="1"/>
          </p:cNvPicPr>
          <p:nvPr/>
        </p:nvPicPr>
        <p:blipFill>
          <a:blip r:embed="rId2"/>
          <a:stretch>
            <a:fillRect/>
          </a:stretch>
        </p:blipFill>
        <p:spPr>
          <a:xfrm>
            <a:off x="11407224" y="6160227"/>
            <a:ext cx="445047" cy="414564"/>
          </a:xfrm>
          <a:prstGeom prst="rect">
            <a:avLst/>
          </a:prstGeom>
        </p:spPr>
      </p:pic>
      <p:pic>
        <p:nvPicPr>
          <p:cNvPr id="4" name="Slika 3">
            <a:extLst>
              <a:ext uri="{FF2B5EF4-FFF2-40B4-BE49-F238E27FC236}">
                <a16:creationId xmlns:a16="http://schemas.microsoft.com/office/drawing/2014/main" id="{BC788A4B-A3A1-475B-A38B-9014A63B3A5F}"/>
              </a:ext>
            </a:extLst>
          </p:cNvPr>
          <p:cNvPicPr>
            <a:picLocks noChangeAspect="1"/>
          </p:cNvPicPr>
          <p:nvPr/>
        </p:nvPicPr>
        <p:blipFill>
          <a:blip r:embed="rId3"/>
          <a:stretch>
            <a:fillRect/>
          </a:stretch>
        </p:blipFill>
        <p:spPr>
          <a:xfrm>
            <a:off x="300684" y="6178517"/>
            <a:ext cx="1396105" cy="396274"/>
          </a:xfrm>
          <a:prstGeom prst="rect">
            <a:avLst/>
          </a:prstGeom>
        </p:spPr>
      </p:pic>
      <p:sp>
        <p:nvSpPr>
          <p:cNvPr id="10" name="PoljeZBesedilom 9">
            <a:extLst>
              <a:ext uri="{FF2B5EF4-FFF2-40B4-BE49-F238E27FC236}">
                <a16:creationId xmlns:a16="http://schemas.microsoft.com/office/drawing/2014/main" id="{FEB85E0D-51E5-442F-9199-ECB47D4BDE49}"/>
              </a:ext>
            </a:extLst>
          </p:cNvPr>
          <p:cNvSpPr txBox="1"/>
          <p:nvPr/>
        </p:nvSpPr>
        <p:spPr>
          <a:xfrm>
            <a:off x="766527" y="1734448"/>
            <a:ext cx="11085744" cy="4245458"/>
          </a:xfrm>
          <a:prstGeom prst="rect">
            <a:avLst/>
          </a:prstGeom>
          <a:noFill/>
        </p:spPr>
        <p:txBody>
          <a:bodyPr wrap="square" rtlCol="0">
            <a:spAutoFit/>
          </a:bodyPr>
          <a:lstStyle/>
          <a:p>
            <a:pPr lvl="0">
              <a:lnSpc>
                <a:spcPct val="90000"/>
              </a:lnSpc>
              <a:spcBef>
                <a:spcPts val="1000"/>
              </a:spcBef>
            </a:pPr>
            <a:r>
              <a:rPr lang="sl-SI" sz="2400" b="1">
                <a:solidFill>
                  <a:prstClr val="black"/>
                </a:solidFill>
              </a:rPr>
              <a:t>What could you do to reduce MH stigma? Examples:</a:t>
            </a:r>
          </a:p>
          <a:p>
            <a:pPr marL="285750" indent="-285750">
              <a:lnSpc>
                <a:spcPct val="150000"/>
              </a:lnSpc>
              <a:buFont typeface="Arial" panose="020B0604020202020204" pitchFamily="34" charset="0"/>
              <a:buChar char="•"/>
            </a:pPr>
            <a:r>
              <a:rPr lang="en-US" sz="2400"/>
              <a:t>Talk openly about mental health.</a:t>
            </a:r>
            <a:endParaRPr lang="sl-SI" sz="2400"/>
          </a:p>
          <a:p>
            <a:pPr marL="285750" indent="-285750">
              <a:lnSpc>
                <a:spcPct val="150000"/>
              </a:lnSpc>
              <a:buFont typeface="Arial" panose="020B0604020202020204" pitchFamily="34" charset="0"/>
              <a:buChar char="•"/>
            </a:pPr>
            <a:r>
              <a:rPr lang="en-US" sz="2400"/>
              <a:t>Help to normalize mental health care. </a:t>
            </a:r>
            <a:endParaRPr lang="sl-SI" sz="2400"/>
          </a:p>
          <a:p>
            <a:pPr marL="285750" indent="-285750">
              <a:lnSpc>
                <a:spcPct val="150000"/>
              </a:lnSpc>
              <a:buFont typeface="Arial" panose="020B0604020202020204" pitchFamily="34" charset="0"/>
              <a:buChar char="•"/>
            </a:pPr>
            <a:r>
              <a:rPr lang="en-US" sz="2400"/>
              <a:t>Learn more about mental illness</a:t>
            </a:r>
            <a:r>
              <a:rPr lang="sl-SI" sz="2400"/>
              <a:t>.</a:t>
            </a:r>
          </a:p>
          <a:p>
            <a:pPr marL="285750" indent="-285750">
              <a:lnSpc>
                <a:spcPct val="150000"/>
              </a:lnSpc>
              <a:buFont typeface="Arial" panose="020B0604020202020204" pitchFamily="34" charset="0"/>
              <a:buChar char="•"/>
            </a:pPr>
            <a:r>
              <a:rPr lang="en-US" sz="2400"/>
              <a:t>Listen to people who have experienced mental illness, </a:t>
            </a:r>
            <a:r>
              <a:rPr lang="sl-SI" sz="2400"/>
              <a:t>and </a:t>
            </a:r>
            <a:r>
              <a:rPr lang="en-US" sz="2400"/>
              <a:t>show compassion to them</a:t>
            </a:r>
            <a:r>
              <a:rPr lang="sl-SI" sz="2400"/>
              <a:t>.</a:t>
            </a:r>
            <a:endParaRPr lang="en-US" sz="2400"/>
          </a:p>
          <a:p>
            <a:pPr marL="285750" indent="-285750">
              <a:lnSpc>
                <a:spcPct val="150000"/>
              </a:lnSpc>
              <a:buFont typeface="Arial" panose="020B0604020202020204" pitchFamily="34" charset="0"/>
              <a:buChar char="•"/>
            </a:pPr>
            <a:r>
              <a:rPr lang="en-US" sz="2400"/>
              <a:t>Be conscious of </a:t>
            </a:r>
            <a:r>
              <a:rPr lang="sl-SI" sz="2400"/>
              <a:t>your </a:t>
            </a:r>
            <a:r>
              <a:rPr lang="en-US" sz="2400"/>
              <a:t>language</a:t>
            </a:r>
            <a:r>
              <a:rPr lang="sl-SI" sz="2400"/>
              <a:t> </a:t>
            </a:r>
          </a:p>
          <a:p>
            <a:pPr marL="285750" indent="-285750">
              <a:lnSpc>
                <a:spcPct val="150000"/>
              </a:lnSpc>
              <a:buFont typeface="Arial" panose="020B0604020202020204" pitchFamily="34" charset="0"/>
              <a:buChar char="•"/>
            </a:pPr>
            <a:r>
              <a:rPr lang="en-US" sz="2400"/>
              <a:t>Encourage equality between physical and mental illness.</a:t>
            </a:r>
            <a:endParaRPr lang="sl-SI" sz="2400"/>
          </a:p>
          <a:p>
            <a:pPr marL="285750" indent="-285750">
              <a:lnSpc>
                <a:spcPct val="150000"/>
              </a:lnSpc>
              <a:buFont typeface="Arial" panose="020B0604020202020204" pitchFamily="34" charset="0"/>
              <a:buChar char="•"/>
            </a:pPr>
            <a:r>
              <a:rPr lang="en-US" sz="2400"/>
              <a:t>Share supportive messages about mental health on social media.</a:t>
            </a:r>
            <a:endParaRPr lang="sl-SI" sz="2400">
              <a:solidFill>
                <a:prstClr val="black"/>
              </a:solidFill>
            </a:endParaRPr>
          </a:p>
        </p:txBody>
      </p:sp>
      <p:sp>
        <p:nvSpPr>
          <p:cNvPr id="7" name="PoljeZBesedilom 6">
            <a:extLst>
              <a:ext uri="{FF2B5EF4-FFF2-40B4-BE49-F238E27FC236}">
                <a16:creationId xmlns:a16="http://schemas.microsoft.com/office/drawing/2014/main" id="{A357C550-158D-4F05-B006-7D6CD14963AA}"/>
              </a:ext>
            </a:extLst>
          </p:cNvPr>
          <p:cNvSpPr txBox="1"/>
          <p:nvPr/>
        </p:nvSpPr>
        <p:spPr>
          <a:xfrm>
            <a:off x="998736" y="548669"/>
            <a:ext cx="5465607" cy="535531"/>
          </a:xfrm>
          <a:prstGeom prst="rect">
            <a:avLst/>
          </a:prstGeom>
          <a:noFill/>
        </p:spPr>
        <p:txBody>
          <a:bodyPr wrap="square" rtlCol="0">
            <a:spAutoFit/>
          </a:bodyPr>
          <a:lstStyle/>
          <a:p>
            <a:pPr lvl="0">
              <a:lnSpc>
                <a:spcPct val="90000"/>
              </a:lnSpc>
              <a:spcBef>
                <a:spcPts val="1000"/>
              </a:spcBef>
            </a:pPr>
            <a:r>
              <a:rPr lang="en-US" sz="3200">
                <a:solidFill>
                  <a:schemeClr val="accent2"/>
                </a:solidFill>
              </a:rPr>
              <a:t>Activity 1.1:</a:t>
            </a:r>
            <a:r>
              <a:rPr lang="en-US" sz="3200">
                <a:solidFill>
                  <a:schemeClr val="bg1"/>
                </a:solidFill>
              </a:rPr>
              <a:t> </a:t>
            </a:r>
            <a:r>
              <a:rPr lang="sl-SI" sz="3200" b="1">
                <a:solidFill>
                  <a:schemeClr val="bg1"/>
                </a:solidFill>
              </a:rPr>
              <a:t>Closing the activity</a:t>
            </a:r>
          </a:p>
        </p:txBody>
      </p:sp>
    </p:spTree>
    <p:extLst>
      <p:ext uri="{BB962C8B-B14F-4D97-AF65-F5344CB8AC3E}">
        <p14:creationId xmlns:p14="http://schemas.microsoft.com/office/powerpoint/2010/main" val="190686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5C431-DC50-B745-B031-0BBCD7EF8FA8}"/>
              </a:ext>
            </a:extLst>
          </p:cNvPr>
          <p:cNvSpPr>
            <a:spLocks noGrp="1"/>
          </p:cNvSpPr>
          <p:nvPr>
            <p:ph type="title"/>
          </p:nvPr>
        </p:nvSpPr>
        <p:spPr>
          <a:xfrm>
            <a:off x="0" y="-8948"/>
            <a:ext cx="12192000" cy="1544785"/>
          </a:xfrm>
        </p:spPr>
        <p:txBody>
          <a:bodyPr/>
          <a:lstStyle/>
          <a:p>
            <a:r>
              <a:rPr lang="en-GB"/>
              <a:t>	</a:t>
            </a:r>
            <a:r>
              <a:rPr lang="sl-SI" b="1"/>
              <a:t> </a:t>
            </a:r>
            <a:r>
              <a:rPr lang="sl-SI" sz="3600" b="1">
                <a:solidFill>
                  <a:schemeClr val="accent2"/>
                </a:solidFill>
              </a:rPr>
              <a:t>Part 1:</a:t>
            </a:r>
            <a:r>
              <a:rPr lang="sl-SI" sz="3600" b="1"/>
              <a:t>  </a:t>
            </a:r>
            <a:r>
              <a:rPr lang="en-US" sz="3600" b="1"/>
              <a:t>Mental health stigma</a:t>
            </a:r>
            <a:endParaRPr lang="en-GB" dirty="0"/>
          </a:p>
        </p:txBody>
      </p:sp>
      <p:pic>
        <p:nvPicPr>
          <p:cNvPr id="8" name="Označba mesta vsebine 7" descr="Štoparica">
            <a:extLst>
              <a:ext uri="{FF2B5EF4-FFF2-40B4-BE49-F238E27FC236}">
                <a16:creationId xmlns:a16="http://schemas.microsoft.com/office/drawing/2014/main" id="{790E15E2-099B-4887-8FCB-F674D5BC43C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9562730" y="306244"/>
            <a:ext cx="914400" cy="914400"/>
          </a:xfrm>
        </p:spPr>
      </p:pic>
      <p:sp>
        <p:nvSpPr>
          <p:cNvPr id="9" name="PoljeZBesedilom 8">
            <a:extLst>
              <a:ext uri="{FF2B5EF4-FFF2-40B4-BE49-F238E27FC236}">
                <a16:creationId xmlns:a16="http://schemas.microsoft.com/office/drawing/2014/main" id="{678F1450-896D-47BD-B788-7DC6ACFFA6A0}"/>
              </a:ext>
            </a:extLst>
          </p:cNvPr>
          <p:cNvSpPr txBox="1"/>
          <p:nvPr/>
        </p:nvSpPr>
        <p:spPr>
          <a:xfrm>
            <a:off x="10477130" y="563389"/>
            <a:ext cx="2982897" cy="707886"/>
          </a:xfrm>
          <a:prstGeom prst="rect">
            <a:avLst/>
          </a:prstGeom>
          <a:noFill/>
        </p:spPr>
        <p:txBody>
          <a:bodyPr wrap="square" rtlCol="0">
            <a:spAutoFit/>
          </a:bodyPr>
          <a:lstStyle/>
          <a:p>
            <a:r>
              <a:rPr lang="sl-SI" sz="2000" b="1">
                <a:solidFill>
                  <a:schemeClr val="accent2"/>
                </a:solidFill>
              </a:rPr>
              <a:t>5 minutes, </a:t>
            </a:r>
          </a:p>
          <a:p>
            <a:r>
              <a:rPr lang="sl-SI" sz="2000" b="1">
                <a:solidFill>
                  <a:schemeClr val="accent2"/>
                </a:solidFill>
              </a:rPr>
              <a:t>in pairs</a:t>
            </a:r>
          </a:p>
        </p:txBody>
      </p:sp>
      <p:pic>
        <p:nvPicPr>
          <p:cNvPr id="3" name="Slika 2">
            <a:extLst>
              <a:ext uri="{FF2B5EF4-FFF2-40B4-BE49-F238E27FC236}">
                <a16:creationId xmlns:a16="http://schemas.microsoft.com/office/drawing/2014/main" id="{3CC2412B-EB74-4CF6-B490-FDCA96315D30}"/>
              </a:ext>
            </a:extLst>
          </p:cNvPr>
          <p:cNvPicPr>
            <a:picLocks noChangeAspect="1"/>
          </p:cNvPicPr>
          <p:nvPr/>
        </p:nvPicPr>
        <p:blipFill>
          <a:blip r:embed="rId4"/>
          <a:stretch>
            <a:fillRect/>
          </a:stretch>
        </p:blipFill>
        <p:spPr>
          <a:xfrm>
            <a:off x="11407224" y="6160227"/>
            <a:ext cx="445047" cy="414564"/>
          </a:xfrm>
          <a:prstGeom prst="rect">
            <a:avLst/>
          </a:prstGeom>
        </p:spPr>
      </p:pic>
      <p:pic>
        <p:nvPicPr>
          <p:cNvPr id="4" name="Slika 3">
            <a:extLst>
              <a:ext uri="{FF2B5EF4-FFF2-40B4-BE49-F238E27FC236}">
                <a16:creationId xmlns:a16="http://schemas.microsoft.com/office/drawing/2014/main" id="{BC788A4B-A3A1-475B-A38B-9014A63B3A5F}"/>
              </a:ext>
            </a:extLst>
          </p:cNvPr>
          <p:cNvPicPr>
            <a:picLocks noChangeAspect="1"/>
          </p:cNvPicPr>
          <p:nvPr/>
        </p:nvPicPr>
        <p:blipFill>
          <a:blip r:embed="rId5"/>
          <a:stretch>
            <a:fillRect/>
          </a:stretch>
        </p:blipFill>
        <p:spPr>
          <a:xfrm>
            <a:off x="300684" y="6178517"/>
            <a:ext cx="1396105" cy="396274"/>
          </a:xfrm>
          <a:prstGeom prst="rect">
            <a:avLst/>
          </a:prstGeom>
        </p:spPr>
      </p:pic>
      <p:sp>
        <p:nvSpPr>
          <p:cNvPr id="7" name="PoljeZBesedilom 6">
            <a:extLst>
              <a:ext uri="{FF2B5EF4-FFF2-40B4-BE49-F238E27FC236}">
                <a16:creationId xmlns:a16="http://schemas.microsoft.com/office/drawing/2014/main" id="{A357C550-158D-4F05-B006-7D6CD14963AA}"/>
              </a:ext>
            </a:extLst>
          </p:cNvPr>
          <p:cNvSpPr txBox="1"/>
          <p:nvPr/>
        </p:nvSpPr>
        <p:spPr>
          <a:xfrm>
            <a:off x="998736" y="1855635"/>
            <a:ext cx="10142740" cy="535531"/>
          </a:xfrm>
          <a:prstGeom prst="rect">
            <a:avLst/>
          </a:prstGeom>
          <a:noFill/>
        </p:spPr>
        <p:txBody>
          <a:bodyPr wrap="square" rtlCol="0">
            <a:spAutoFit/>
          </a:bodyPr>
          <a:lstStyle/>
          <a:p>
            <a:pPr lvl="0">
              <a:lnSpc>
                <a:spcPct val="90000"/>
              </a:lnSpc>
              <a:spcBef>
                <a:spcPts val="1000"/>
              </a:spcBef>
            </a:pPr>
            <a:r>
              <a:rPr lang="en-US" sz="3200">
                <a:solidFill>
                  <a:schemeClr val="accent2"/>
                </a:solidFill>
              </a:rPr>
              <a:t>Activity 1.</a:t>
            </a:r>
            <a:r>
              <a:rPr lang="sl-SI" sz="3200">
                <a:solidFill>
                  <a:schemeClr val="accent2"/>
                </a:solidFill>
              </a:rPr>
              <a:t>2</a:t>
            </a:r>
            <a:r>
              <a:rPr lang="en-US" sz="3200">
                <a:solidFill>
                  <a:schemeClr val="accent2"/>
                </a:solidFill>
              </a:rPr>
              <a:t>: </a:t>
            </a:r>
            <a:r>
              <a:rPr lang="en-US" sz="3200" b="1">
                <a:solidFill>
                  <a:schemeClr val="accent1"/>
                </a:solidFill>
              </a:rPr>
              <a:t>Common myths and realities of </a:t>
            </a:r>
            <a:r>
              <a:rPr lang="sl-SI" sz="3200" b="1">
                <a:solidFill>
                  <a:schemeClr val="accent1"/>
                </a:solidFill>
              </a:rPr>
              <a:t>MH conditions</a:t>
            </a:r>
          </a:p>
        </p:txBody>
      </p:sp>
      <p:sp>
        <p:nvSpPr>
          <p:cNvPr id="11" name="PoljeZBesedilom 10">
            <a:extLst>
              <a:ext uri="{FF2B5EF4-FFF2-40B4-BE49-F238E27FC236}">
                <a16:creationId xmlns:a16="http://schemas.microsoft.com/office/drawing/2014/main" id="{C792607D-D8EE-4784-8CC0-AF0C09380389}"/>
              </a:ext>
            </a:extLst>
          </p:cNvPr>
          <p:cNvSpPr txBox="1"/>
          <p:nvPr/>
        </p:nvSpPr>
        <p:spPr>
          <a:xfrm>
            <a:off x="2300047" y="5395526"/>
            <a:ext cx="7977829" cy="1200329"/>
          </a:xfrm>
          <a:prstGeom prst="rect">
            <a:avLst/>
          </a:prstGeom>
          <a:solidFill>
            <a:schemeClr val="accent2"/>
          </a:solidFill>
          <a:ln w="41275">
            <a:solidFill>
              <a:schemeClr val="accent2"/>
            </a:solidFill>
          </a:ln>
        </p:spPr>
        <p:txBody>
          <a:bodyPr wrap="square" rtlCol="0">
            <a:spAutoFit/>
          </a:bodyPr>
          <a:lstStyle/>
          <a:p>
            <a:pPr algn="ctr"/>
            <a:r>
              <a:rPr lang="en-US" sz="2400"/>
              <a:t>Can you identify yourself with the statement? </a:t>
            </a:r>
          </a:p>
          <a:p>
            <a:pPr algn="ctr"/>
            <a:r>
              <a:rPr lang="en-US" sz="2400"/>
              <a:t>Do you believe the statement is correct? Why (not)?</a:t>
            </a:r>
          </a:p>
          <a:p>
            <a:pPr algn="ctr"/>
            <a:r>
              <a:rPr lang="en-US" sz="2400"/>
              <a:t>What are the possible outcomes/consequences of this belief?</a:t>
            </a:r>
          </a:p>
        </p:txBody>
      </p:sp>
      <p:sp>
        <p:nvSpPr>
          <p:cNvPr id="13" name="Oblaček govora: elipsa 12">
            <a:extLst>
              <a:ext uri="{FF2B5EF4-FFF2-40B4-BE49-F238E27FC236}">
                <a16:creationId xmlns:a16="http://schemas.microsoft.com/office/drawing/2014/main" id="{74B101E3-1B41-411F-BA70-FB042BE2D7F4}"/>
              </a:ext>
            </a:extLst>
          </p:cNvPr>
          <p:cNvSpPr/>
          <p:nvPr/>
        </p:nvSpPr>
        <p:spPr>
          <a:xfrm>
            <a:off x="763480" y="2639964"/>
            <a:ext cx="2592278" cy="210959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If you have a mental health problem it's better to hide it from others.</a:t>
            </a:r>
            <a:endParaRPr lang="sl-SI"/>
          </a:p>
        </p:txBody>
      </p:sp>
      <p:sp>
        <p:nvSpPr>
          <p:cNvPr id="14" name="Oblaček govora: elipsa 13">
            <a:extLst>
              <a:ext uri="{FF2B5EF4-FFF2-40B4-BE49-F238E27FC236}">
                <a16:creationId xmlns:a16="http://schemas.microsoft.com/office/drawing/2014/main" id="{44E4A324-B7E8-4EA4-9E64-61AD916A1A51}"/>
              </a:ext>
            </a:extLst>
          </p:cNvPr>
          <p:cNvSpPr/>
          <p:nvPr/>
        </p:nvSpPr>
        <p:spPr>
          <a:xfrm>
            <a:off x="4624685" y="2720774"/>
            <a:ext cx="2592000" cy="2109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Everyone with </a:t>
            </a:r>
            <a:endParaRPr lang="sl-SI"/>
          </a:p>
          <a:p>
            <a:pPr algn="ctr"/>
            <a:r>
              <a:rPr lang="en-US"/>
              <a:t>a mental health problem will get better if they only have the willpower to do so.</a:t>
            </a:r>
            <a:endParaRPr lang="sl-SI"/>
          </a:p>
        </p:txBody>
      </p:sp>
      <p:sp>
        <p:nvSpPr>
          <p:cNvPr id="15" name="Oblaček govora: elipsa 14">
            <a:extLst>
              <a:ext uri="{FF2B5EF4-FFF2-40B4-BE49-F238E27FC236}">
                <a16:creationId xmlns:a16="http://schemas.microsoft.com/office/drawing/2014/main" id="{A4F5A716-5CDB-4642-B34F-A7767D3F793D}"/>
              </a:ext>
            </a:extLst>
          </p:cNvPr>
          <p:cNvSpPr/>
          <p:nvPr/>
        </p:nvSpPr>
        <p:spPr>
          <a:xfrm>
            <a:off x="8723930" y="2710964"/>
            <a:ext cx="2592000" cy="2109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If you have mental health problems, you cannot be successful in sport and/or school.</a:t>
            </a:r>
            <a:endParaRPr lang="sl-SI"/>
          </a:p>
        </p:txBody>
      </p:sp>
    </p:spTree>
    <p:extLst>
      <p:ext uri="{BB962C8B-B14F-4D97-AF65-F5344CB8AC3E}">
        <p14:creationId xmlns:p14="http://schemas.microsoft.com/office/powerpoint/2010/main" val="390704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5C431-DC50-B745-B031-0BBCD7EF8FA8}"/>
              </a:ext>
            </a:extLst>
          </p:cNvPr>
          <p:cNvSpPr>
            <a:spLocks noGrp="1"/>
          </p:cNvSpPr>
          <p:nvPr>
            <p:ph type="title"/>
          </p:nvPr>
        </p:nvSpPr>
        <p:spPr>
          <a:xfrm>
            <a:off x="0" y="-8948"/>
            <a:ext cx="12192000" cy="1544785"/>
          </a:xfrm>
        </p:spPr>
        <p:txBody>
          <a:bodyPr/>
          <a:lstStyle/>
          <a:p>
            <a:r>
              <a:rPr lang="en-GB"/>
              <a:t>	</a:t>
            </a:r>
            <a:r>
              <a:rPr lang="sl-SI" b="1"/>
              <a:t> </a:t>
            </a:r>
            <a:r>
              <a:rPr lang="sl-SI" sz="3600" b="1">
                <a:solidFill>
                  <a:schemeClr val="accent2"/>
                </a:solidFill>
              </a:rPr>
              <a:t>Part 1:</a:t>
            </a:r>
            <a:r>
              <a:rPr lang="sl-SI" sz="3600" b="1"/>
              <a:t>  </a:t>
            </a:r>
            <a:r>
              <a:rPr lang="en-US" sz="3600" b="1"/>
              <a:t>Mental health stigma</a:t>
            </a:r>
            <a:endParaRPr lang="en-GB" dirty="0"/>
          </a:p>
        </p:txBody>
      </p:sp>
      <p:pic>
        <p:nvPicPr>
          <p:cNvPr id="3" name="Slika 2">
            <a:extLst>
              <a:ext uri="{FF2B5EF4-FFF2-40B4-BE49-F238E27FC236}">
                <a16:creationId xmlns:a16="http://schemas.microsoft.com/office/drawing/2014/main" id="{3CC2412B-EB74-4CF6-B490-FDCA96315D30}"/>
              </a:ext>
            </a:extLst>
          </p:cNvPr>
          <p:cNvPicPr>
            <a:picLocks noChangeAspect="1"/>
          </p:cNvPicPr>
          <p:nvPr/>
        </p:nvPicPr>
        <p:blipFill>
          <a:blip r:embed="rId2"/>
          <a:stretch>
            <a:fillRect/>
          </a:stretch>
        </p:blipFill>
        <p:spPr>
          <a:xfrm>
            <a:off x="11407224" y="6160227"/>
            <a:ext cx="445047" cy="414564"/>
          </a:xfrm>
          <a:prstGeom prst="rect">
            <a:avLst/>
          </a:prstGeom>
        </p:spPr>
      </p:pic>
      <p:pic>
        <p:nvPicPr>
          <p:cNvPr id="4" name="Slika 3">
            <a:extLst>
              <a:ext uri="{FF2B5EF4-FFF2-40B4-BE49-F238E27FC236}">
                <a16:creationId xmlns:a16="http://schemas.microsoft.com/office/drawing/2014/main" id="{BC788A4B-A3A1-475B-A38B-9014A63B3A5F}"/>
              </a:ext>
            </a:extLst>
          </p:cNvPr>
          <p:cNvPicPr>
            <a:picLocks noChangeAspect="1"/>
          </p:cNvPicPr>
          <p:nvPr/>
        </p:nvPicPr>
        <p:blipFill>
          <a:blip r:embed="rId3"/>
          <a:stretch>
            <a:fillRect/>
          </a:stretch>
        </p:blipFill>
        <p:spPr>
          <a:xfrm>
            <a:off x="300684" y="6178517"/>
            <a:ext cx="1396105" cy="396274"/>
          </a:xfrm>
          <a:prstGeom prst="rect">
            <a:avLst/>
          </a:prstGeom>
        </p:spPr>
      </p:pic>
      <p:sp>
        <p:nvSpPr>
          <p:cNvPr id="10" name="PoljeZBesedilom 9">
            <a:extLst>
              <a:ext uri="{FF2B5EF4-FFF2-40B4-BE49-F238E27FC236}">
                <a16:creationId xmlns:a16="http://schemas.microsoft.com/office/drawing/2014/main" id="{FEB85E0D-51E5-442F-9199-ECB47D4BDE49}"/>
              </a:ext>
            </a:extLst>
          </p:cNvPr>
          <p:cNvSpPr txBox="1"/>
          <p:nvPr/>
        </p:nvSpPr>
        <p:spPr>
          <a:xfrm>
            <a:off x="5201920" y="3453219"/>
            <a:ext cx="6737264" cy="885371"/>
          </a:xfrm>
          <a:prstGeom prst="rect">
            <a:avLst/>
          </a:prstGeom>
          <a:solidFill>
            <a:schemeClr val="accent2"/>
          </a:solidFill>
          <a:ln>
            <a:solidFill>
              <a:schemeClr val="accent2"/>
            </a:solidFill>
          </a:ln>
        </p:spPr>
        <p:txBody>
          <a:bodyPr wrap="square" rtlCol="0">
            <a:spAutoFit/>
          </a:bodyPr>
          <a:lstStyle/>
          <a:p>
            <a:pPr lvl="0">
              <a:lnSpc>
                <a:spcPct val="90000"/>
              </a:lnSpc>
              <a:spcBef>
                <a:spcPts val="1000"/>
              </a:spcBef>
            </a:pPr>
            <a:r>
              <a:rPr lang="en-US" sz="2400">
                <a:solidFill>
                  <a:prstClr val="black"/>
                </a:solidFill>
              </a:rPr>
              <a:t>What are her/his greatest athletic achievements?</a:t>
            </a:r>
          </a:p>
          <a:p>
            <a:pPr lvl="0">
              <a:lnSpc>
                <a:spcPct val="90000"/>
              </a:lnSpc>
              <a:spcBef>
                <a:spcPts val="1000"/>
              </a:spcBef>
            </a:pPr>
            <a:r>
              <a:rPr lang="en-US" sz="2400">
                <a:solidFill>
                  <a:prstClr val="black"/>
                </a:solidFill>
              </a:rPr>
              <a:t>What can you find about his/her </a:t>
            </a:r>
            <a:r>
              <a:rPr lang="sl-SI" sz="2400">
                <a:solidFill>
                  <a:prstClr val="black"/>
                </a:solidFill>
              </a:rPr>
              <a:t>MH </a:t>
            </a:r>
            <a:r>
              <a:rPr lang="en-US" sz="2400">
                <a:solidFill>
                  <a:prstClr val="black"/>
                </a:solidFill>
              </a:rPr>
              <a:t>challenges?</a:t>
            </a:r>
          </a:p>
        </p:txBody>
      </p:sp>
      <p:sp>
        <p:nvSpPr>
          <p:cNvPr id="7" name="PoljeZBesedilom 6">
            <a:extLst>
              <a:ext uri="{FF2B5EF4-FFF2-40B4-BE49-F238E27FC236}">
                <a16:creationId xmlns:a16="http://schemas.microsoft.com/office/drawing/2014/main" id="{A357C550-158D-4F05-B006-7D6CD14963AA}"/>
              </a:ext>
            </a:extLst>
          </p:cNvPr>
          <p:cNvSpPr txBox="1"/>
          <p:nvPr/>
        </p:nvSpPr>
        <p:spPr>
          <a:xfrm>
            <a:off x="939170" y="1891284"/>
            <a:ext cx="11252830" cy="535531"/>
          </a:xfrm>
          <a:prstGeom prst="rect">
            <a:avLst/>
          </a:prstGeom>
          <a:noFill/>
        </p:spPr>
        <p:txBody>
          <a:bodyPr wrap="square" rtlCol="0">
            <a:spAutoFit/>
          </a:bodyPr>
          <a:lstStyle/>
          <a:p>
            <a:pPr lvl="0">
              <a:lnSpc>
                <a:spcPct val="90000"/>
              </a:lnSpc>
              <a:spcBef>
                <a:spcPts val="1000"/>
              </a:spcBef>
            </a:pPr>
            <a:r>
              <a:rPr kumimoji="0" lang="en-US" sz="3200" b="0" i="0" u="none" strike="noStrike" kern="1200" cap="none" spc="0" normalizeH="0" baseline="0" noProof="0">
                <a:ln>
                  <a:noFill/>
                </a:ln>
                <a:solidFill>
                  <a:srgbClr val="ED7D31"/>
                </a:solidFill>
                <a:effectLst/>
                <a:uLnTx/>
                <a:uFillTx/>
                <a:latin typeface="Calibri" panose="020F0502020204030204"/>
                <a:ea typeface="+mn-ea"/>
                <a:cs typeface="+mn-cs"/>
              </a:rPr>
              <a:t>Activity 1.</a:t>
            </a:r>
            <a:r>
              <a:rPr kumimoji="0" lang="sl-SI" sz="3200" b="0" i="0" u="none" strike="noStrike" kern="1200" cap="none" spc="0" normalizeH="0" baseline="0" noProof="0">
                <a:ln>
                  <a:noFill/>
                </a:ln>
                <a:solidFill>
                  <a:srgbClr val="ED7D31"/>
                </a:solidFill>
                <a:effectLst/>
                <a:uLnTx/>
                <a:uFillTx/>
                <a:latin typeface="Calibri" panose="020F0502020204030204"/>
                <a:ea typeface="+mn-ea"/>
                <a:cs typeface="+mn-cs"/>
              </a:rPr>
              <a:t>3</a:t>
            </a:r>
            <a:r>
              <a:rPr kumimoji="0" lang="en-US" sz="3200" b="0" i="0" u="none" strike="noStrike" kern="1200" cap="none" spc="0" normalizeH="0" baseline="0" noProof="0">
                <a:ln>
                  <a:noFill/>
                </a:ln>
                <a:solidFill>
                  <a:srgbClr val="ED7D31"/>
                </a:solidFill>
                <a:effectLst/>
                <a:uLnTx/>
                <a:uFillTx/>
                <a:latin typeface="Calibri" panose="020F0502020204030204"/>
                <a:ea typeface="+mn-ea"/>
                <a:cs typeface="+mn-cs"/>
              </a:rPr>
              <a:t>: </a:t>
            </a:r>
            <a:r>
              <a:rPr lang="sl-SI" sz="3200" b="1">
                <a:solidFill>
                  <a:srgbClr val="4472C4"/>
                </a:solidFill>
              </a:rPr>
              <a:t>F</a:t>
            </a:r>
            <a:r>
              <a:rPr lang="en-US" sz="3200" b="1">
                <a:solidFill>
                  <a:srgbClr val="4472C4"/>
                </a:solidFill>
              </a:rPr>
              <a:t>amous athletes</a:t>
            </a:r>
            <a:r>
              <a:rPr lang="sl-SI" sz="3200" b="1">
                <a:solidFill>
                  <a:srgbClr val="4472C4"/>
                </a:solidFill>
              </a:rPr>
              <a:t> who reported facing MH problems</a:t>
            </a:r>
            <a:r>
              <a:rPr lang="en-US" sz="3200" b="1">
                <a:solidFill>
                  <a:srgbClr val="4472C4"/>
                </a:solidFill>
              </a:rPr>
              <a:t> </a:t>
            </a:r>
            <a:endParaRPr kumimoji="0" lang="sl-SI" sz="3200" b="1"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5" name="PoljeZBesedilom 4">
            <a:extLst>
              <a:ext uri="{FF2B5EF4-FFF2-40B4-BE49-F238E27FC236}">
                <a16:creationId xmlns:a16="http://schemas.microsoft.com/office/drawing/2014/main" id="{3977512D-30A8-4A64-AE91-6AEA3A88E795}"/>
              </a:ext>
            </a:extLst>
          </p:cNvPr>
          <p:cNvSpPr txBox="1"/>
          <p:nvPr/>
        </p:nvSpPr>
        <p:spPr>
          <a:xfrm>
            <a:off x="701040" y="2907941"/>
            <a:ext cx="3616960" cy="2308324"/>
          </a:xfrm>
          <a:prstGeom prst="rect">
            <a:avLst/>
          </a:prstGeom>
          <a:noFill/>
          <a:ln>
            <a:solidFill>
              <a:schemeClr val="accent1"/>
            </a:solidFill>
          </a:ln>
        </p:spPr>
        <p:txBody>
          <a:bodyPr wrap="square" rtlCol="0">
            <a:spAutoFit/>
          </a:bodyPr>
          <a:lstStyle/>
          <a:p>
            <a:pPr algn="ctr"/>
            <a:r>
              <a:rPr lang="sl-SI" sz="2400"/>
              <a:t>Simone Biles </a:t>
            </a:r>
          </a:p>
          <a:p>
            <a:pPr algn="ctr"/>
            <a:r>
              <a:rPr lang="sl-SI" sz="2400"/>
              <a:t>Ian Thorpe </a:t>
            </a:r>
          </a:p>
          <a:p>
            <a:pPr algn="ctr"/>
            <a:r>
              <a:rPr lang="sl-SI" sz="2400"/>
              <a:t>David Beckham</a:t>
            </a:r>
          </a:p>
          <a:p>
            <a:pPr algn="ctr"/>
            <a:r>
              <a:rPr lang="sl-SI" sz="2400"/>
              <a:t>Michael Phelps</a:t>
            </a:r>
          </a:p>
          <a:p>
            <a:pPr algn="ctr"/>
            <a:r>
              <a:rPr lang="sl-SI" sz="2400"/>
              <a:t>Serena Williams </a:t>
            </a:r>
          </a:p>
          <a:p>
            <a:pPr algn="ctr"/>
            <a:r>
              <a:rPr lang="sl-SI" sz="2400"/>
              <a:t>Lindsey Vonn </a:t>
            </a:r>
          </a:p>
        </p:txBody>
      </p:sp>
    </p:spTree>
    <p:extLst>
      <p:ext uri="{BB962C8B-B14F-4D97-AF65-F5344CB8AC3E}">
        <p14:creationId xmlns:p14="http://schemas.microsoft.com/office/powerpoint/2010/main" val="1463913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CF2328-FDA7-4049-885E-F4C7F6C88C76}"/>
              </a:ext>
            </a:extLst>
          </p:cNvPr>
          <p:cNvSpPr>
            <a:spLocks noGrp="1"/>
          </p:cNvSpPr>
          <p:nvPr>
            <p:ph type="title"/>
          </p:nvPr>
        </p:nvSpPr>
        <p:spPr>
          <a:xfrm>
            <a:off x="838200" y="2535254"/>
            <a:ext cx="10515600" cy="1133475"/>
          </a:xfrm>
        </p:spPr>
        <p:txBody>
          <a:bodyPr>
            <a:noAutofit/>
          </a:bodyPr>
          <a:lstStyle/>
          <a:p>
            <a:pPr algn="ctr"/>
            <a:r>
              <a:rPr lang="en-US" sz="4800" b="1">
                <a:solidFill>
                  <a:srgbClr val="ED7D31"/>
                </a:solidFill>
              </a:rPr>
              <a:t>Part 2:  </a:t>
            </a:r>
            <a:r>
              <a:rPr lang="en-US" sz="4800" b="1">
                <a:solidFill>
                  <a:schemeClr val="bg1"/>
                </a:solidFill>
              </a:rPr>
              <a:t>Mental health and dual career</a:t>
            </a:r>
            <a:endParaRPr lang="sl-SI" sz="8000" b="1">
              <a:solidFill>
                <a:schemeClr val="bg1"/>
              </a:solidFill>
            </a:endParaRPr>
          </a:p>
        </p:txBody>
      </p:sp>
      <p:pic>
        <p:nvPicPr>
          <p:cNvPr id="4" name="Slika 3">
            <a:extLst>
              <a:ext uri="{FF2B5EF4-FFF2-40B4-BE49-F238E27FC236}">
                <a16:creationId xmlns:a16="http://schemas.microsoft.com/office/drawing/2014/main" id="{F0C3A96D-B578-4A5C-A0DE-B2533F3A3A53}"/>
              </a:ext>
            </a:extLst>
          </p:cNvPr>
          <p:cNvPicPr>
            <a:picLocks noChangeAspect="1"/>
          </p:cNvPicPr>
          <p:nvPr/>
        </p:nvPicPr>
        <p:blipFill>
          <a:blip r:embed="rId2"/>
          <a:stretch>
            <a:fillRect/>
          </a:stretch>
        </p:blipFill>
        <p:spPr>
          <a:xfrm>
            <a:off x="692782" y="5983215"/>
            <a:ext cx="1396105" cy="396274"/>
          </a:xfrm>
          <a:prstGeom prst="rect">
            <a:avLst/>
          </a:prstGeom>
        </p:spPr>
      </p:pic>
      <p:pic>
        <p:nvPicPr>
          <p:cNvPr id="6" name="Slika 5">
            <a:extLst>
              <a:ext uri="{FF2B5EF4-FFF2-40B4-BE49-F238E27FC236}">
                <a16:creationId xmlns:a16="http://schemas.microsoft.com/office/drawing/2014/main" id="{5DE491F4-00A6-4878-B37B-880767F8EEAF}"/>
              </a:ext>
            </a:extLst>
          </p:cNvPr>
          <p:cNvPicPr>
            <a:picLocks noChangeAspect="1"/>
          </p:cNvPicPr>
          <p:nvPr/>
        </p:nvPicPr>
        <p:blipFill>
          <a:blip r:embed="rId3"/>
          <a:stretch>
            <a:fillRect/>
          </a:stretch>
        </p:blipFill>
        <p:spPr>
          <a:xfrm>
            <a:off x="10666452" y="5912193"/>
            <a:ext cx="501657" cy="467296"/>
          </a:xfrm>
          <a:prstGeom prst="rect">
            <a:avLst/>
          </a:prstGeom>
        </p:spPr>
      </p:pic>
    </p:spTree>
    <p:extLst>
      <p:ext uri="{BB962C8B-B14F-4D97-AF65-F5344CB8AC3E}">
        <p14:creationId xmlns:p14="http://schemas.microsoft.com/office/powerpoint/2010/main" val="690600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5C431-DC50-B745-B031-0BBCD7EF8FA8}"/>
              </a:ext>
            </a:extLst>
          </p:cNvPr>
          <p:cNvSpPr>
            <a:spLocks noGrp="1"/>
          </p:cNvSpPr>
          <p:nvPr>
            <p:ph type="title"/>
          </p:nvPr>
        </p:nvSpPr>
        <p:spPr>
          <a:xfrm>
            <a:off x="0" y="-8948"/>
            <a:ext cx="12192000" cy="1544785"/>
          </a:xfrm>
        </p:spPr>
        <p:txBody>
          <a:bodyPr/>
          <a:lstStyle/>
          <a:p>
            <a:r>
              <a:rPr lang="en-GB"/>
              <a:t>	</a:t>
            </a:r>
            <a:r>
              <a:rPr lang="sl-SI" b="1"/>
              <a:t> </a:t>
            </a:r>
            <a:r>
              <a:rPr lang="sl-SI" sz="3600" b="1">
                <a:solidFill>
                  <a:srgbClr val="ED7D31"/>
                </a:solidFill>
              </a:rPr>
              <a:t>Part 2:</a:t>
            </a:r>
            <a:r>
              <a:rPr lang="sl-SI" sz="3600" b="1">
                <a:solidFill>
                  <a:prstClr val="white"/>
                </a:solidFill>
              </a:rPr>
              <a:t>  </a:t>
            </a:r>
            <a:r>
              <a:rPr lang="en-US" sz="3600" b="1">
                <a:solidFill>
                  <a:prstClr val="white"/>
                </a:solidFill>
              </a:rPr>
              <a:t>Mental health and dual career</a:t>
            </a:r>
            <a:endParaRPr lang="en-GB" dirty="0"/>
          </a:p>
        </p:txBody>
      </p:sp>
      <p:pic>
        <p:nvPicPr>
          <p:cNvPr id="3" name="Slika 2">
            <a:extLst>
              <a:ext uri="{FF2B5EF4-FFF2-40B4-BE49-F238E27FC236}">
                <a16:creationId xmlns:a16="http://schemas.microsoft.com/office/drawing/2014/main" id="{3CC2412B-EB74-4CF6-B490-FDCA96315D30}"/>
              </a:ext>
            </a:extLst>
          </p:cNvPr>
          <p:cNvPicPr>
            <a:picLocks noChangeAspect="1"/>
          </p:cNvPicPr>
          <p:nvPr/>
        </p:nvPicPr>
        <p:blipFill>
          <a:blip r:embed="rId2"/>
          <a:stretch>
            <a:fillRect/>
          </a:stretch>
        </p:blipFill>
        <p:spPr>
          <a:xfrm>
            <a:off x="11407224" y="6160227"/>
            <a:ext cx="445047" cy="414564"/>
          </a:xfrm>
          <a:prstGeom prst="rect">
            <a:avLst/>
          </a:prstGeom>
        </p:spPr>
      </p:pic>
      <p:pic>
        <p:nvPicPr>
          <p:cNvPr id="4" name="Slika 3">
            <a:extLst>
              <a:ext uri="{FF2B5EF4-FFF2-40B4-BE49-F238E27FC236}">
                <a16:creationId xmlns:a16="http://schemas.microsoft.com/office/drawing/2014/main" id="{BC788A4B-A3A1-475B-A38B-9014A63B3A5F}"/>
              </a:ext>
            </a:extLst>
          </p:cNvPr>
          <p:cNvPicPr>
            <a:picLocks noChangeAspect="1"/>
          </p:cNvPicPr>
          <p:nvPr/>
        </p:nvPicPr>
        <p:blipFill>
          <a:blip r:embed="rId3"/>
          <a:stretch>
            <a:fillRect/>
          </a:stretch>
        </p:blipFill>
        <p:spPr>
          <a:xfrm>
            <a:off x="300684" y="6178517"/>
            <a:ext cx="1396105" cy="396274"/>
          </a:xfrm>
          <a:prstGeom prst="rect">
            <a:avLst/>
          </a:prstGeom>
        </p:spPr>
      </p:pic>
      <p:sp>
        <p:nvSpPr>
          <p:cNvPr id="7" name="PoljeZBesedilom 6">
            <a:extLst>
              <a:ext uri="{FF2B5EF4-FFF2-40B4-BE49-F238E27FC236}">
                <a16:creationId xmlns:a16="http://schemas.microsoft.com/office/drawing/2014/main" id="{A357C550-158D-4F05-B006-7D6CD14963AA}"/>
              </a:ext>
            </a:extLst>
          </p:cNvPr>
          <p:cNvSpPr txBox="1"/>
          <p:nvPr/>
        </p:nvSpPr>
        <p:spPr>
          <a:xfrm>
            <a:off x="998736" y="1855635"/>
            <a:ext cx="7322304" cy="1106970"/>
          </a:xfrm>
          <a:prstGeom prst="rect">
            <a:avLst/>
          </a:prstGeom>
          <a:noFill/>
        </p:spPr>
        <p:txBody>
          <a:bodyPr wrap="square" rtlCol="0">
            <a:spAutoFit/>
          </a:bodyPr>
          <a:lstStyle/>
          <a:p>
            <a:pPr lvl="0">
              <a:lnSpc>
                <a:spcPct val="90000"/>
              </a:lnSpc>
              <a:spcBef>
                <a:spcPts val="1000"/>
              </a:spcBef>
            </a:pPr>
            <a:r>
              <a:rPr kumimoji="0" lang="en-US" sz="3200" b="0" i="0" u="none" strike="noStrike" kern="1200" cap="none" spc="0" normalizeH="0" baseline="0" noProof="0">
                <a:ln>
                  <a:noFill/>
                </a:ln>
                <a:solidFill>
                  <a:srgbClr val="ED7D31"/>
                </a:solidFill>
                <a:effectLst/>
                <a:uLnTx/>
                <a:uFillTx/>
                <a:latin typeface="Calibri" panose="020F0502020204030204"/>
                <a:ea typeface="+mn-ea"/>
                <a:cs typeface="+mn-cs"/>
              </a:rPr>
              <a:t>Activity </a:t>
            </a:r>
            <a:r>
              <a:rPr kumimoji="0" lang="sl-SI" sz="3200" b="0" i="0" u="none" strike="noStrike" kern="1200" cap="none" spc="0" normalizeH="0" baseline="0" noProof="0">
                <a:ln>
                  <a:noFill/>
                </a:ln>
                <a:solidFill>
                  <a:srgbClr val="ED7D31"/>
                </a:solidFill>
                <a:effectLst/>
                <a:uLnTx/>
                <a:uFillTx/>
                <a:latin typeface="Calibri" panose="020F0502020204030204"/>
                <a:ea typeface="+mn-ea"/>
                <a:cs typeface="+mn-cs"/>
              </a:rPr>
              <a:t>2</a:t>
            </a:r>
            <a:r>
              <a:rPr kumimoji="0" lang="en-US" sz="3200" b="0" i="0" u="none" strike="noStrike" kern="1200" cap="none" spc="0" normalizeH="0" baseline="0" noProof="0">
                <a:ln>
                  <a:noFill/>
                </a:ln>
                <a:solidFill>
                  <a:srgbClr val="ED7D31"/>
                </a:solidFill>
                <a:effectLst/>
                <a:uLnTx/>
                <a:uFillTx/>
                <a:latin typeface="Calibri" panose="020F0502020204030204"/>
                <a:ea typeface="+mn-ea"/>
                <a:cs typeface="+mn-cs"/>
              </a:rPr>
              <a:t>.1: </a:t>
            </a:r>
            <a:r>
              <a:rPr lang="en-US" sz="3200" b="1">
                <a:solidFill>
                  <a:srgbClr val="4472C4"/>
                </a:solidFill>
              </a:rPr>
              <a:t>Dual career and MH</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sl-SI" sz="3200" b="1" i="0" u="none" strike="noStrike" kern="1200" cap="none" spc="0" normalizeH="0" baseline="0" noProof="0">
              <a:ln>
                <a:noFill/>
              </a:ln>
              <a:solidFill>
                <a:srgbClr val="4472C4"/>
              </a:solidFill>
              <a:effectLst/>
              <a:uLnTx/>
              <a:uFillTx/>
              <a:latin typeface="Calibri" panose="020F0502020204030204"/>
              <a:ea typeface="+mn-ea"/>
              <a:cs typeface="+mn-cs"/>
            </a:endParaRPr>
          </a:p>
        </p:txBody>
      </p:sp>
      <p:pic>
        <p:nvPicPr>
          <p:cNvPr id="8" name="Grafika 7" descr="Svinčnik">
            <a:extLst>
              <a:ext uri="{FF2B5EF4-FFF2-40B4-BE49-F238E27FC236}">
                <a16:creationId xmlns:a16="http://schemas.microsoft.com/office/drawing/2014/main" id="{296E8F97-0E60-4A12-8864-A9ACF5395B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2960" y="3282403"/>
            <a:ext cx="1320800" cy="1320800"/>
          </a:xfrm>
          <a:prstGeom prst="rect">
            <a:avLst/>
          </a:prstGeom>
        </p:spPr>
      </p:pic>
      <p:pic>
        <p:nvPicPr>
          <p:cNvPr id="11" name="Označba mesta vsebine 7" descr="Štoparica">
            <a:extLst>
              <a:ext uri="{FF2B5EF4-FFF2-40B4-BE49-F238E27FC236}">
                <a16:creationId xmlns:a16="http://schemas.microsoft.com/office/drawing/2014/main" id="{FD8BDC25-FEDB-449B-A224-2BD46136D020}"/>
              </a:ext>
            </a:extLst>
          </p:cNvPr>
          <p:cNvPicPr>
            <a:picLocks noGrp="1" noChangeAspect="1"/>
          </p:cNvPicPr>
          <p:nvPr>
            <p:ph idx="1"/>
          </p:nvPr>
        </p:nvPicPr>
        <p:blipFill>
          <a:blip r:embed="rId6">
            <a:extLst>
              <a:ext uri="{96DAC541-7B7A-43D3-8B79-37D633B846F1}">
                <asvg:svgBlip xmlns:asvg="http://schemas.microsoft.com/office/drawing/2016/SVG/main" r:embed="rId7"/>
              </a:ext>
            </a:extLst>
          </a:blip>
          <a:stretch>
            <a:fillRect/>
          </a:stretch>
        </p:blipFill>
        <p:spPr>
          <a:xfrm>
            <a:off x="9209103" y="306244"/>
            <a:ext cx="914400" cy="914400"/>
          </a:xfrm>
        </p:spPr>
      </p:pic>
      <p:sp>
        <p:nvSpPr>
          <p:cNvPr id="12" name="PoljeZBesedilom 11">
            <a:extLst>
              <a:ext uri="{FF2B5EF4-FFF2-40B4-BE49-F238E27FC236}">
                <a16:creationId xmlns:a16="http://schemas.microsoft.com/office/drawing/2014/main" id="{2A446139-8C4F-4760-ADB2-671C38E2F81B}"/>
              </a:ext>
            </a:extLst>
          </p:cNvPr>
          <p:cNvSpPr txBox="1"/>
          <p:nvPr/>
        </p:nvSpPr>
        <p:spPr>
          <a:xfrm>
            <a:off x="10243351" y="409501"/>
            <a:ext cx="2982897" cy="707886"/>
          </a:xfrm>
          <a:prstGeom prst="rect">
            <a:avLst/>
          </a:prstGeom>
          <a:noFill/>
        </p:spPr>
        <p:txBody>
          <a:bodyPr wrap="square" rtlCol="0">
            <a:spAutoFit/>
          </a:bodyPr>
          <a:lstStyle/>
          <a:p>
            <a:r>
              <a:rPr lang="sl-SI" sz="2000" b="1">
                <a:solidFill>
                  <a:schemeClr val="accent2"/>
                </a:solidFill>
              </a:rPr>
              <a:t>8 minutes, </a:t>
            </a:r>
          </a:p>
          <a:p>
            <a:r>
              <a:rPr lang="sl-SI" sz="2000" b="1">
                <a:solidFill>
                  <a:schemeClr val="accent2"/>
                </a:solidFill>
              </a:rPr>
              <a:t>individual work</a:t>
            </a:r>
          </a:p>
        </p:txBody>
      </p:sp>
      <p:graphicFrame>
        <p:nvGraphicFramePr>
          <p:cNvPr id="13" name="Označba mesta vsebine 4">
            <a:extLst>
              <a:ext uri="{FF2B5EF4-FFF2-40B4-BE49-F238E27FC236}">
                <a16:creationId xmlns:a16="http://schemas.microsoft.com/office/drawing/2014/main" id="{6CDEAA29-357E-4AA9-A34C-341FCC7CD928}"/>
              </a:ext>
            </a:extLst>
          </p:cNvPr>
          <p:cNvGraphicFramePr>
            <a:graphicFrameLocks/>
          </p:cNvGraphicFramePr>
          <p:nvPr>
            <p:extLst>
              <p:ext uri="{D42A27DB-BD31-4B8C-83A1-F6EECF244321}">
                <p14:modId xmlns:p14="http://schemas.microsoft.com/office/powerpoint/2010/main" val="1050080981"/>
              </p:ext>
            </p:extLst>
          </p:nvPr>
        </p:nvGraphicFramePr>
        <p:xfrm>
          <a:off x="3068321" y="2577222"/>
          <a:ext cx="8124943" cy="3871277"/>
        </p:xfrm>
        <a:graphic>
          <a:graphicData uri="http://schemas.openxmlformats.org/drawingml/2006/table">
            <a:tbl>
              <a:tblPr firstRow="1" firstCol="1" bandRow="1">
                <a:tableStyleId>{5C22544A-7EE6-4342-B048-85BDC9FD1C3A}</a:tableStyleId>
              </a:tblPr>
              <a:tblGrid>
                <a:gridCol w="2066261">
                  <a:extLst>
                    <a:ext uri="{9D8B030D-6E8A-4147-A177-3AD203B41FA5}">
                      <a16:colId xmlns:a16="http://schemas.microsoft.com/office/drawing/2014/main" val="3368034834"/>
                    </a:ext>
                  </a:extLst>
                </a:gridCol>
                <a:gridCol w="2913576">
                  <a:extLst>
                    <a:ext uri="{9D8B030D-6E8A-4147-A177-3AD203B41FA5}">
                      <a16:colId xmlns:a16="http://schemas.microsoft.com/office/drawing/2014/main" val="451434376"/>
                    </a:ext>
                  </a:extLst>
                </a:gridCol>
                <a:gridCol w="3145106">
                  <a:extLst>
                    <a:ext uri="{9D8B030D-6E8A-4147-A177-3AD203B41FA5}">
                      <a16:colId xmlns:a16="http://schemas.microsoft.com/office/drawing/2014/main" val="1810734897"/>
                    </a:ext>
                  </a:extLst>
                </a:gridCol>
              </a:tblGrid>
              <a:tr h="562408">
                <a:tc>
                  <a:txBody>
                    <a:bodyPr/>
                    <a:lstStyle/>
                    <a:p>
                      <a:pPr algn="ctr">
                        <a:lnSpc>
                          <a:spcPct val="107000"/>
                        </a:lnSpc>
                        <a:spcAft>
                          <a:spcPts val="0"/>
                        </a:spcAft>
                      </a:pPr>
                      <a:r>
                        <a:rPr lang="en-GB" sz="1600">
                          <a:effectLst/>
                        </a:rPr>
                        <a:t>Domain</a:t>
                      </a: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42418" marR="42418" marT="0" marB="0" anchor="ctr"/>
                </a:tc>
                <a:tc>
                  <a:txBody>
                    <a:bodyPr/>
                    <a:lstStyle/>
                    <a:p>
                      <a:pPr algn="ctr">
                        <a:lnSpc>
                          <a:spcPct val="107000"/>
                        </a:lnSpc>
                        <a:spcAft>
                          <a:spcPts val="0"/>
                        </a:spcAft>
                      </a:pPr>
                      <a:r>
                        <a:rPr lang="en-GB" sz="1600">
                          <a:effectLst/>
                        </a:rPr>
                        <a:t>What elevates my</a:t>
                      </a:r>
                      <a:r>
                        <a:rPr lang="sl-SI" sz="1600">
                          <a:effectLst/>
                        </a:rPr>
                        <a:t>/athletes‘</a:t>
                      </a:r>
                      <a:r>
                        <a:rPr lang="en-GB" sz="1600">
                          <a:effectLst/>
                        </a:rPr>
                        <a:t> </a:t>
                      </a:r>
                      <a:endParaRPr lang="sl-SI" sz="1600">
                        <a:effectLst/>
                      </a:endParaRPr>
                    </a:p>
                    <a:p>
                      <a:pPr algn="ctr">
                        <a:lnSpc>
                          <a:spcPct val="107000"/>
                        </a:lnSpc>
                        <a:spcAft>
                          <a:spcPts val="0"/>
                        </a:spcAft>
                      </a:pPr>
                      <a:r>
                        <a:rPr lang="sl-SI" sz="1600">
                          <a:effectLst/>
                        </a:rPr>
                        <a:t>MH</a:t>
                      </a:r>
                      <a:r>
                        <a:rPr lang="en-GB" sz="1600">
                          <a:effectLst/>
                        </a:rPr>
                        <a:t> and wellbeing?</a:t>
                      </a: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42418" marR="42418" marT="0" marB="0" anchor="ctr"/>
                </a:tc>
                <a:tc>
                  <a:txBody>
                    <a:bodyPr/>
                    <a:lstStyle/>
                    <a:p>
                      <a:pPr algn="ctr">
                        <a:lnSpc>
                          <a:spcPct val="107000"/>
                        </a:lnSpc>
                        <a:spcAft>
                          <a:spcPts val="0"/>
                        </a:spcAft>
                      </a:pPr>
                      <a:r>
                        <a:rPr lang="en-GB" sz="1600">
                          <a:effectLst/>
                        </a:rPr>
                        <a:t>What decreases my</a:t>
                      </a:r>
                      <a:r>
                        <a:rPr lang="sl-SI" sz="1600">
                          <a:effectLst/>
                        </a:rPr>
                        <a:t>/athletes‘</a:t>
                      </a:r>
                      <a:r>
                        <a:rPr lang="en-GB" sz="1600">
                          <a:effectLst/>
                        </a:rPr>
                        <a:t> </a:t>
                      </a:r>
                      <a:endParaRPr lang="sl-SI" sz="1600">
                        <a:effectLst/>
                      </a:endParaRPr>
                    </a:p>
                    <a:p>
                      <a:pPr algn="ctr">
                        <a:lnSpc>
                          <a:spcPct val="107000"/>
                        </a:lnSpc>
                        <a:spcAft>
                          <a:spcPts val="0"/>
                        </a:spcAft>
                      </a:pPr>
                      <a:r>
                        <a:rPr lang="sl-SI" sz="1600">
                          <a:effectLst/>
                        </a:rPr>
                        <a:t>MH </a:t>
                      </a:r>
                      <a:r>
                        <a:rPr lang="en-GB" sz="1600">
                          <a:effectLst/>
                        </a:rPr>
                        <a:t>and wellbeing?</a:t>
                      </a: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42418" marR="42418" marT="0" marB="0" anchor="ctr"/>
                </a:tc>
                <a:extLst>
                  <a:ext uri="{0D108BD9-81ED-4DB2-BD59-A6C34878D82A}">
                    <a16:rowId xmlns:a16="http://schemas.microsoft.com/office/drawing/2014/main" val="1704800975"/>
                  </a:ext>
                </a:extLst>
              </a:tr>
              <a:tr h="865961">
                <a:tc>
                  <a:txBody>
                    <a:bodyPr/>
                    <a:lstStyle/>
                    <a:p>
                      <a:pPr algn="ctr">
                        <a:lnSpc>
                          <a:spcPct val="107000"/>
                        </a:lnSpc>
                        <a:spcAft>
                          <a:spcPts val="0"/>
                        </a:spcAft>
                      </a:pPr>
                      <a:endParaRPr lang="sl-SI" sz="1600">
                        <a:solidFill>
                          <a:schemeClr val="accent2"/>
                        </a:solidFill>
                        <a:effectLst/>
                      </a:endParaRPr>
                    </a:p>
                    <a:p>
                      <a:pPr algn="ctr">
                        <a:lnSpc>
                          <a:spcPct val="107000"/>
                        </a:lnSpc>
                        <a:spcAft>
                          <a:spcPts val="0"/>
                        </a:spcAft>
                      </a:pPr>
                      <a:r>
                        <a:rPr lang="en-GB" sz="1600">
                          <a:solidFill>
                            <a:schemeClr val="accent2"/>
                          </a:solidFill>
                          <a:effectLst/>
                        </a:rPr>
                        <a:t>School </a:t>
                      </a:r>
                      <a:endParaRPr lang="sl-SI" sz="1600">
                        <a:solidFill>
                          <a:schemeClr val="accent2"/>
                        </a:solidFill>
                        <a:effectLst/>
                      </a:endParaRPr>
                    </a:p>
                    <a:p>
                      <a:pPr algn="ctr">
                        <a:lnSpc>
                          <a:spcPct val="107000"/>
                        </a:lnSpc>
                        <a:spcAft>
                          <a:spcPts val="0"/>
                        </a:spcAft>
                      </a:pPr>
                      <a:r>
                        <a:rPr lang="en-GB" sz="1600">
                          <a:solidFill>
                            <a:schemeClr val="accent2"/>
                          </a:solidFill>
                          <a:effectLst/>
                        </a:rPr>
                        <a:t>(</a:t>
                      </a:r>
                      <a:r>
                        <a:rPr lang="sl-SI" sz="1600">
                          <a:solidFill>
                            <a:schemeClr val="accent2"/>
                          </a:solidFill>
                          <a:effectLst/>
                        </a:rPr>
                        <a:t>E</a:t>
                      </a:r>
                      <a:r>
                        <a:rPr lang="en-GB" sz="1600">
                          <a:solidFill>
                            <a:schemeClr val="accent2"/>
                          </a:solidFill>
                          <a:effectLst/>
                        </a:rPr>
                        <a:t>ducation)</a:t>
                      </a:r>
                      <a:endParaRPr lang="sl-SI" sz="1600">
                        <a:solidFill>
                          <a:schemeClr val="accent2"/>
                        </a:solidFill>
                        <a:effectLst/>
                      </a:endParaRPr>
                    </a:p>
                    <a:p>
                      <a:pPr algn="ctr">
                        <a:lnSpc>
                          <a:spcPct val="107000"/>
                        </a:lnSpc>
                        <a:spcAft>
                          <a:spcPts val="0"/>
                        </a:spcAft>
                      </a:pPr>
                      <a:r>
                        <a:rPr lang="en-GB" sz="1600">
                          <a:solidFill>
                            <a:schemeClr val="accent2"/>
                          </a:solidFill>
                          <a:effectLst/>
                        </a:rPr>
                        <a:t> </a:t>
                      </a:r>
                      <a:endParaRPr lang="sl-SI" sz="16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2418" marR="42418" marT="0" marB="0"/>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42418" marR="42418"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42418" marR="42418" marT="0" marB="0" anchor="ctr"/>
                </a:tc>
                <a:extLst>
                  <a:ext uri="{0D108BD9-81ED-4DB2-BD59-A6C34878D82A}">
                    <a16:rowId xmlns:a16="http://schemas.microsoft.com/office/drawing/2014/main" val="3731781577"/>
                  </a:ext>
                </a:extLst>
              </a:tr>
              <a:tr h="942957">
                <a:tc>
                  <a:txBody>
                    <a:bodyPr/>
                    <a:lstStyle/>
                    <a:p>
                      <a:pPr algn="ctr">
                        <a:lnSpc>
                          <a:spcPct val="107000"/>
                        </a:lnSpc>
                        <a:spcAft>
                          <a:spcPts val="0"/>
                        </a:spcAft>
                      </a:pPr>
                      <a:r>
                        <a:rPr lang="en-GB" sz="1600">
                          <a:solidFill>
                            <a:schemeClr val="accent2"/>
                          </a:solidFill>
                          <a:effectLst/>
                        </a:rPr>
                        <a:t>Sport </a:t>
                      </a:r>
                      <a:endParaRPr lang="sl-SI" sz="1600">
                        <a:solidFill>
                          <a:schemeClr val="accent2"/>
                        </a:solidFill>
                        <a:effectLst/>
                      </a:endParaRPr>
                    </a:p>
                    <a:p>
                      <a:pPr algn="ctr">
                        <a:lnSpc>
                          <a:spcPct val="107000"/>
                        </a:lnSpc>
                        <a:spcAft>
                          <a:spcPts val="0"/>
                        </a:spcAft>
                      </a:pPr>
                      <a:r>
                        <a:rPr lang="en-GB" sz="1600">
                          <a:solidFill>
                            <a:schemeClr val="accent2"/>
                          </a:solidFill>
                          <a:effectLst/>
                        </a:rPr>
                        <a:t>(</a:t>
                      </a:r>
                      <a:r>
                        <a:rPr lang="sl-SI" sz="1600">
                          <a:solidFill>
                            <a:schemeClr val="accent2"/>
                          </a:solidFill>
                          <a:effectLst/>
                        </a:rPr>
                        <a:t>A</a:t>
                      </a:r>
                      <a:r>
                        <a:rPr lang="en-GB" sz="1600">
                          <a:solidFill>
                            <a:schemeClr val="accent2"/>
                          </a:solidFill>
                          <a:effectLst/>
                        </a:rPr>
                        <a:t>thletic career)</a:t>
                      </a:r>
                      <a:endParaRPr lang="sl-SI" sz="1600">
                        <a:solidFill>
                          <a:schemeClr val="accent2"/>
                        </a:solidFill>
                        <a:effectLst/>
                      </a:endParaRPr>
                    </a:p>
                    <a:p>
                      <a:pPr algn="ctr">
                        <a:lnSpc>
                          <a:spcPct val="107000"/>
                        </a:lnSpc>
                        <a:spcAft>
                          <a:spcPts val="0"/>
                        </a:spcAft>
                      </a:pPr>
                      <a:r>
                        <a:rPr lang="en-GB" sz="1600">
                          <a:solidFill>
                            <a:schemeClr val="accent2"/>
                          </a:solidFill>
                          <a:effectLst/>
                        </a:rPr>
                        <a:t> </a:t>
                      </a:r>
                      <a:endParaRPr lang="sl-SI" sz="1600">
                        <a:solidFill>
                          <a:schemeClr val="accent2"/>
                        </a:solidFill>
                        <a:effectLst/>
                      </a:endParaRPr>
                    </a:p>
                  </a:txBody>
                  <a:tcPr marL="42418" marR="42418"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42418" marR="42418"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42418" marR="42418" marT="0" marB="0" anchor="ctr"/>
                </a:tc>
                <a:extLst>
                  <a:ext uri="{0D108BD9-81ED-4DB2-BD59-A6C34878D82A}">
                    <a16:rowId xmlns:a16="http://schemas.microsoft.com/office/drawing/2014/main" val="2096865142"/>
                  </a:ext>
                </a:extLst>
              </a:tr>
              <a:tr h="1333846">
                <a:tc>
                  <a:txBody>
                    <a:bodyPr/>
                    <a:lstStyle/>
                    <a:p>
                      <a:pPr algn="ctr">
                        <a:lnSpc>
                          <a:spcPct val="107000"/>
                        </a:lnSpc>
                        <a:spcAft>
                          <a:spcPts val="0"/>
                        </a:spcAft>
                      </a:pPr>
                      <a:r>
                        <a:rPr lang="en-GB" sz="1600">
                          <a:solidFill>
                            <a:schemeClr val="accent2"/>
                          </a:solidFill>
                          <a:effectLst/>
                        </a:rPr>
                        <a:t>Combination of school and spor</a:t>
                      </a:r>
                      <a:r>
                        <a:rPr lang="sl-SI" sz="1600">
                          <a:solidFill>
                            <a:schemeClr val="accent2"/>
                          </a:solidFill>
                          <a:effectLst/>
                        </a:rPr>
                        <a:t>t</a:t>
                      </a:r>
                    </a:p>
                    <a:p>
                      <a:pPr algn="ctr">
                        <a:lnSpc>
                          <a:spcPct val="107000"/>
                        </a:lnSpc>
                        <a:spcAft>
                          <a:spcPts val="0"/>
                        </a:spcAft>
                      </a:pPr>
                      <a:r>
                        <a:rPr lang="en-GB" sz="1600">
                          <a:solidFill>
                            <a:schemeClr val="accent2"/>
                          </a:solidFill>
                          <a:effectLst/>
                        </a:rPr>
                        <a:t> </a:t>
                      </a:r>
                      <a:endParaRPr lang="sl-SI" sz="1600">
                        <a:solidFill>
                          <a:schemeClr val="accent2"/>
                        </a:solidFill>
                        <a:effectLst/>
                      </a:endParaRPr>
                    </a:p>
                  </a:txBody>
                  <a:tcPr marL="42418" marR="42418"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42418" marR="42418" marT="0" marB="0" anchor="ctr"/>
                </a:tc>
                <a:tc>
                  <a:txBody>
                    <a:bodyPr/>
                    <a:lstStyle/>
                    <a:p>
                      <a:pPr>
                        <a:lnSpc>
                          <a:spcPct val="107000"/>
                        </a:lnSpc>
                        <a:spcAft>
                          <a:spcPts val="0"/>
                        </a:spcAft>
                      </a:pPr>
                      <a:r>
                        <a:rPr lang="en-GB" sz="1600">
                          <a:effectLst/>
                        </a:rPr>
                        <a:t> </a:t>
                      </a:r>
                      <a:endParaRPr lang="sl-SI" sz="1600">
                        <a:effectLst/>
                        <a:latin typeface="Calibri" panose="020F0502020204030204" pitchFamily="34" charset="0"/>
                        <a:ea typeface="Calibri" panose="020F0502020204030204" pitchFamily="34" charset="0"/>
                        <a:cs typeface="Times New Roman" panose="02020603050405020304" pitchFamily="18" charset="0"/>
                      </a:endParaRPr>
                    </a:p>
                  </a:txBody>
                  <a:tcPr marL="42418" marR="42418" marT="0" marB="0" anchor="ctr"/>
                </a:tc>
                <a:extLst>
                  <a:ext uri="{0D108BD9-81ED-4DB2-BD59-A6C34878D82A}">
                    <a16:rowId xmlns:a16="http://schemas.microsoft.com/office/drawing/2014/main" val="107537267"/>
                  </a:ext>
                </a:extLst>
              </a:tr>
            </a:tbl>
          </a:graphicData>
        </a:graphic>
      </p:graphicFrame>
    </p:spTree>
    <p:extLst>
      <p:ext uri="{BB962C8B-B14F-4D97-AF65-F5344CB8AC3E}">
        <p14:creationId xmlns:p14="http://schemas.microsoft.com/office/powerpoint/2010/main" val="4088186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5C431-DC50-B745-B031-0BBCD7EF8FA8}"/>
              </a:ext>
            </a:extLst>
          </p:cNvPr>
          <p:cNvSpPr>
            <a:spLocks noGrp="1"/>
          </p:cNvSpPr>
          <p:nvPr>
            <p:ph type="title"/>
          </p:nvPr>
        </p:nvSpPr>
        <p:spPr>
          <a:xfrm>
            <a:off x="0" y="-8948"/>
            <a:ext cx="12192000" cy="1544785"/>
          </a:xfrm>
        </p:spPr>
        <p:txBody>
          <a:bodyPr/>
          <a:lstStyle/>
          <a:p>
            <a:r>
              <a:rPr lang="en-GB"/>
              <a:t>	</a:t>
            </a:r>
            <a:r>
              <a:rPr lang="sl-SI" b="1"/>
              <a:t> </a:t>
            </a:r>
            <a:r>
              <a:rPr lang="sl-SI" sz="3600" b="1">
                <a:solidFill>
                  <a:srgbClr val="ED7D31"/>
                </a:solidFill>
              </a:rPr>
              <a:t>Part 2:</a:t>
            </a:r>
            <a:r>
              <a:rPr lang="sl-SI" sz="3600" b="1">
                <a:solidFill>
                  <a:prstClr val="white"/>
                </a:solidFill>
              </a:rPr>
              <a:t>  </a:t>
            </a:r>
            <a:r>
              <a:rPr lang="en-US" sz="3600" b="1">
                <a:solidFill>
                  <a:prstClr val="white"/>
                </a:solidFill>
              </a:rPr>
              <a:t>Mental health and dual career</a:t>
            </a:r>
            <a:endParaRPr lang="en-GB" dirty="0"/>
          </a:p>
        </p:txBody>
      </p:sp>
      <p:pic>
        <p:nvPicPr>
          <p:cNvPr id="3" name="Slika 2">
            <a:extLst>
              <a:ext uri="{FF2B5EF4-FFF2-40B4-BE49-F238E27FC236}">
                <a16:creationId xmlns:a16="http://schemas.microsoft.com/office/drawing/2014/main" id="{3CC2412B-EB74-4CF6-B490-FDCA96315D30}"/>
              </a:ext>
            </a:extLst>
          </p:cNvPr>
          <p:cNvPicPr>
            <a:picLocks noChangeAspect="1"/>
          </p:cNvPicPr>
          <p:nvPr/>
        </p:nvPicPr>
        <p:blipFill>
          <a:blip r:embed="rId2"/>
          <a:stretch>
            <a:fillRect/>
          </a:stretch>
        </p:blipFill>
        <p:spPr>
          <a:xfrm>
            <a:off x="11407224" y="6160227"/>
            <a:ext cx="445047" cy="414564"/>
          </a:xfrm>
          <a:prstGeom prst="rect">
            <a:avLst/>
          </a:prstGeom>
        </p:spPr>
      </p:pic>
      <p:pic>
        <p:nvPicPr>
          <p:cNvPr id="4" name="Slika 3">
            <a:extLst>
              <a:ext uri="{FF2B5EF4-FFF2-40B4-BE49-F238E27FC236}">
                <a16:creationId xmlns:a16="http://schemas.microsoft.com/office/drawing/2014/main" id="{BC788A4B-A3A1-475B-A38B-9014A63B3A5F}"/>
              </a:ext>
            </a:extLst>
          </p:cNvPr>
          <p:cNvPicPr>
            <a:picLocks noChangeAspect="1"/>
          </p:cNvPicPr>
          <p:nvPr/>
        </p:nvPicPr>
        <p:blipFill>
          <a:blip r:embed="rId3"/>
          <a:stretch>
            <a:fillRect/>
          </a:stretch>
        </p:blipFill>
        <p:spPr>
          <a:xfrm>
            <a:off x="300684" y="6178517"/>
            <a:ext cx="1396105" cy="396274"/>
          </a:xfrm>
          <a:prstGeom prst="rect">
            <a:avLst/>
          </a:prstGeom>
        </p:spPr>
      </p:pic>
      <p:sp>
        <p:nvSpPr>
          <p:cNvPr id="7" name="PoljeZBesedilom 6">
            <a:extLst>
              <a:ext uri="{FF2B5EF4-FFF2-40B4-BE49-F238E27FC236}">
                <a16:creationId xmlns:a16="http://schemas.microsoft.com/office/drawing/2014/main" id="{A357C550-158D-4F05-B006-7D6CD14963AA}"/>
              </a:ext>
            </a:extLst>
          </p:cNvPr>
          <p:cNvSpPr txBox="1"/>
          <p:nvPr/>
        </p:nvSpPr>
        <p:spPr>
          <a:xfrm>
            <a:off x="998736" y="1855635"/>
            <a:ext cx="11040864" cy="1106970"/>
          </a:xfrm>
          <a:prstGeom prst="rect">
            <a:avLst/>
          </a:prstGeom>
          <a:noFill/>
        </p:spPr>
        <p:txBody>
          <a:bodyPr wrap="square" rtlCol="0">
            <a:spAutoFit/>
          </a:bodyPr>
          <a:lstStyle/>
          <a:p>
            <a:pPr lvl="0">
              <a:lnSpc>
                <a:spcPct val="90000"/>
              </a:lnSpc>
              <a:spcBef>
                <a:spcPts val="1000"/>
              </a:spcBef>
            </a:pPr>
            <a:r>
              <a:rPr kumimoji="0" lang="en-US" sz="3200" b="0" i="0" u="none" strike="noStrike" kern="1200" cap="none" spc="0" normalizeH="0" baseline="0" noProof="0">
                <a:ln>
                  <a:noFill/>
                </a:ln>
                <a:solidFill>
                  <a:srgbClr val="ED7D31"/>
                </a:solidFill>
                <a:effectLst/>
                <a:uLnTx/>
                <a:uFillTx/>
                <a:latin typeface="Calibri" panose="020F0502020204030204"/>
                <a:ea typeface="+mn-ea"/>
                <a:cs typeface="+mn-cs"/>
              </a:rPr>
              <a:t>Activity </a:t>
            </a:r>
            <a:r>
              <a:rPr kumimoji="0" lang="sl-SI" sz="3200" b="0" i="0" u="none" strike="noStrike" kern="1200" cap="none" spc="0" normalizeH="0" baseline="0" noProof="0">
                <a:ln>
                  <a:noFill/>
                </a:ln>
                <a:solidFill>
                  <a:srgbClr val="ED7D31"/>
                </a:solidFill>
                <a:effectLst/>
                <a:uLnTx/>
                <a:uFillTx/>
                <a:latin typeface="Calibri" panose="020F0502020204030204"/>
                <a:ea typeface="+mn-ea"/>
                <a:cs typeface="+mn-cs"/>
              </a:rPr>
              <a:t>2</a:t>
            </a:r>
            <a:r>
              <a:rPr kumimoji="0" lang="en-US" sz="3200" b="0" i="0" u="none" strike="noStrike" kern="1200" cap="none" spc="0" normalizeH="0" baseline="0" noProof="0">
                <a:ln>
                  <a:noFill/>
                </a:ln>
                <a:solidFill>
                  <a:srgbClr val="ED7D31"/>
                </a:solidFill>
                <a:effectLst/>
                <a:uLnTx/>
                <a:uFillTx/>
                <a:latin typeface="Calibri" panose="020F0502020204030204"/>
                <a:ea typeface="+mn-ea"/>
                <a:cs typeface="+mn-cs"/>
              </a:rPr>
              <a:t>.</a:t>
            </a:r>
            <a:r>
              <a:rPr kumimoji="0" lang="sl-SI" sz="3200" b="0" i="0" u="none" strike="noStrike" kern="1200" cap="none" spc="0" normalizeH="0" baseline="0" noProof="0">
                <a:ln>
                  <a:noFill/>
                </a:ln>
                <a:solidFill>
                  <a:srgbClr val="ED7D31"/>
                </a:solidFill>
                <a:effectLst/>
                <a:uLnTx/>
                <a:uFillTx/>
                <a:latin typeface="Calibri" panose="020F0502020204030204"/>
                <a:ea typeface="+mn-ea"/>
                <a:cs typeface="+mn-cs"/>
              </a:rPr>
              <a:t>2</a:t>
            </a:r>
            <a:r>
              <a:rPr kumimoji="0" lang="en-US" sz="3200" b="0" i="0" u="none" strike="noStrike" kern="1200" cap="none" spc="0" normalizeH="0" baseline="0" noProof="0">
                <a:ln>
                  <a:noFill/>
                </a:ln>
                <a:solidFill>
                  <a:srgbClr val="ED7D31"/>
                </a:solidFill>
                <a:effectLst/>
                <a:uLnTx/>
                <a:uFillTx/>
                <a:latin typeface="Calibri" panose="020F0502020204030204"/>
                <a:ea typeface="+mn-ea"/>
                <a:cs typeface="+mn-cs"/>
              </a:rPr>
              <a:t>: </a:t>
            </a:r>
            <a:r>
              <a:rPr lang="en-US" sz="3200" b="1">
                <a:solidFill>
                  <a:srgbClr val="4472C4"/>
                </a:solidFill>
              </a:rPr>
              <a:t>Taking care of my mental health and wellbeing </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sl-SI" sz="3200" b="1"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14" name="PoljeZBesedilom 13">
            <a:extLst>
              <a:ext uri="{FF2B5EF4-FFF2-40B4-BE49-F238E27FC236}">
                <a16:creationId xmlns:a16="http://schemas.microsoft.com/office/drawing/2014/main" id="{993DAB62-EB3E-46E0-B2CB-F3AA9EC0B68E}"/>
              </a:ext>
            </a:extLst>
          </p:cNvPr>
          <p:cNvSpPr txBox="1"/>
          <p:nvPr/>
        </p:nvSpPr>
        <p:spPr>
          <a:xfrm>
            <a:off x="3001842" y="3157973"/>
            <a:ext cx="8059942" cy="1569660"/>
          </a:xfrm>
          <a:prstGeom prst="rect">
            <a:avLst/>
          </a:prstGeom>
          <a:noFill/>
          <a:ln>
            <a:solidFill>
              <a:schemeClr val="accent1"/>
            </a:solidFill>
          </a:ln>
        </p:spPr>
        <p:txBody>
          <a:bodyPr wrap="square" rtlCol="0">
            <a:spAutoFit/>
          </a:bodyPr>
          <a:lstStyle/>
          <a:p>
            <a:pPr algn="ctr"/>
            <a:r>
              <a:rPr lang="en-US" sz="2400"/>
              <a:t>Think about the day-to-day (possibly small) things that help you keep healthy, experience positive emotions, and/or have a sense of purpose and meaning in life. Make a list of these activities/things.</a:t>
            </a:r>
          </a:p>
        </p:txBody>
      </p:sp>
      <p:pic>
        <p:nvPicPr>
          <p:cNvPr id="9" name="Slika 8">
            <a:extLst>
              <a:ext uri="{FF2B5EF4-FFF2-40B4-BE49-F238E27FC236}">
                <a16:creationId xmlns:a16="http://schemas.microsoft.com/office/drawing/2014/main" id="{553AB865-FC4A-49C0-B71C-8C4D9ABB3F21}"/>
              </a:ext>
            </a:extLst>
          </p:cNvPr>
          <p:cNvPicPr>
            <a:picLocks noChangeAspect="1"/>
          </p:cNvPicPr>
          <p:nvPr/>
        </p:nvPicPr>
        <p:blipFill>
          <a:blip r:embed="rId4"/>
          <a:stretch>
            <a:fillRect/>
          </a:stretch>
        </p:blipFill>
        <p:spPr>
          <a:xfrm>
            <a:off x="774575" y="3157973"/>
            <a:ext cx="1403867" cy="1403867"/>
          </a:xfrm>
          <a:prstGeom prst="rect">
            <a:avLst/>
          </a:prstGeom>
        </p:spPr>
      </p:pic>
    </p:spTree>
    <p:extLst>
      <p:ext uri="{BB962C8B-B14F-4D97-AF65-F5344CB8AC3E}">
        <p14:creationId xmlns:p14="http://schemas.microsoft.com/office/powerpoint/2010/main" val="1496964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CF2328-FDA7-4049-885E-F4C7F6C88C76}"/>
              </a:ext>
            </a:extLst>
          </p:cNvPr>
          <p:cNvSpPr>
            <a:spLocks noGrp="1"/>
          </p:cNvSpPr>
          <p:nvPr>
            <p:ph type="title"/>
          </p:nvPr>
        </p:nvSpPr>
        <p:spPr>
          <a:xfrm>
            <a:off x="838200" y="2535254"/>
            <a:ext cx="10515600" cy="1133475"/>
          </a:xfrm>
        </p:spPr>
        <p:txBody>
          <a:bodyPr>
            <a:noAutofit/>
          </a:bodyPr>
          <a:lstStyle/>
          <a:p>
            <a:pPr algn="ctr"/>
            <a:r>
              <a:rPr lang="en-US" sz="4800" b="1">
                <a:solidFill>
                  <a:srgbClr val="ED7D31"/>
                </a:solidFill>
              </a:rPr>
              <a:t>Part </a:t>
            </a:r>
            <a:r>
              <a:rPr lang="sl-SI" sz="4800" b="1">
                <a:solidFill>
                  <a:srgbClr val="ED7D31"/>
                </a:solidFill>
              </a:rPr>
              <a:t>3</a:t>
            </a:r>
            <a:r>
              <a:rPr lang="en-US" sz="4800" b="1">
                <a:solidFill>
                  <a:srgbClr val="ED7D31"/>
                </a:solidFill>
              </a:rPr>
              <a:t>:  </a:t>
            </a:r>
            <a:r>
              <a:rPr lang="en-US" sz="4800" b="1">
                <a:solidFill>
                  <a:schemeClr val="bg1"/>
                </a:solidFill>
              </a:rPr>
              <a:t>Seeking help</a:t>
            </a:r>
            <a:endParaRPr lang="sl-SI" sz="8000" b="1">
              <a:solidFill>
                <a:schemeClr val="bg1"/>
              </a:solidFill>
            </a:endParaRPr>
          </a:p>
        </p:txBody>
      </p:sp>
      <p:pic>
        <p:nvPicPr>
          <p:cNvPr id="4" name="Slika 3">
            <a:extLst>
              <a:ext uri="{FF2B5EF4-FFF2-40B4-BE49-F238E27FC236}">
                <a16:creationId xmlns:a16="http://schemas.microsoft.com/office/drawing/2014/main" id="{F0C3A96D-B578-4A5C-A0DE-B2533F3A3A53}"/>
              </a:ext>
            </a:extLst>
          </p:cNvPr>
          <p:cNvPicPr>
            <a:picLocks noChangeAspect="1"/>
          </p:cNvPicPr>
          <p:nvPr/>
        </p:nvPicPr>
        <p:blipFill>
          <a:blip r:embed="rId2"/>
          <a:stretch>
            <a:fillRect/>
          </a:stretch>
        </p:blipFill>
        <p:spPr>
          <a:xfrm>
            <a:off x="692782" y="5983215"/>
            <a:ext cx="1396105" cy="396274"/>
          </a:xfrm>
          <a:prstGeom prst="rect">
            <a:avLst/>
          </a:prstGeom>
        </p:spPr>
      </p:pic>
      <p:pic>
        <p:nvPicPr>
          <p:cNvPr id="6" name="Slika 5">
            <a:extLst>
              <a:ext uri="{FF2B5EF4-FFF2-40B4-BE49-F238E27FC236}">
                <a16:creationId xmlns:a16="http://schemas.microsoft.com/office/drawing/2014/main" id="{5DE491F4-00A6-4878-B37B-880767F8EEAF}"/>
              </a:ext>
            </a:extLst>
          </p:cNvPr>
          <p:cNvPicPr>
            <a:picLocks noChangeAspect="1"/>
          </p:cNvPicPr>
          <p:nvPr/>
        </p:nvPicPr>
        <p:blipFill>
          <a:blip r:embed="rId3"/>
          <a:stretch>
            <a:fillRect/>
          </a:stretch>
        </p:blipFill>
        <p:spPr>
          <a:xfrm>
            <a:off x="10666452" y="5912193"/>
            <a:ext cx="501657" cy="467296"/>
          </a:xfrm>
          <a:prstGeom prst="rect">
            <a:avLst/>
          </a:prstGeom>
        </p:spPr>
      </p:pic>
    </p:spTree>
    <p:extLst>
      <p:ext uri="{BB962C8B-B14F-4D97-AF65-F5344CB8AC3E}">
        <p14:creationId xmlns:p14="http://schemas.microsoft.com/office/powerpoint/2010/main" val="2008876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5C431-DC50-B745-B031-0BBCD7EF8FA8}"/>
              </a:ext>
            </a:extLst>
          </p:cNvPr>
          <p:cNvSpPr>
            <a:spLocks noGrp="1"/>
          </p:cNvSpPr>
          <p:nvPr>
            <p:ph type="title"/>
          </p:nvPr>
        </p:nvSpPr>
        <p:spPr>
          <a:xfrm>
            <a:off x="0" y="-8948"/>
            <a:ext cx="12192000" cy="1544785"/>
          </a:xfrm>
        </p:spPr>
        <p:txBody>
          <a:bodyPr/>
          <a:lstStyle/>
          <a:p>
            <a:r>
              <a:rPr lang="en-GB"/>
              <a:t>	</a:t>
            </a:r>
            <a:r>
              <a:rPr lang="sl-SI" b="1"/>
              <a:t> </a:t>
            </a:r>
            <a:r>
              <a:rPr lang="sl-SI" sz="3600" b="1">
                <a:solidFill>
                  <a:schemeClr val="accent2"/>
                </a:solidFill>
              </a:rPr>
              <a:t>Part 3:</a:t>
            </a:r>
            <a:r>
              <a:rPr lang="sl-SI" sz="3600" b="1"/>
              <a:t>  Seeking help</a:t>
            </a:r>
            <a:endParaRPr lang="en-GB" dirty="0"/>
          </a:p>
        </p:txBody>
      </p:sp>
      <p:pic>
        <p:nvPicPr>
          <p:cNvPr id="6" name="Označba mesta vsebine 5" descr="Uporabniki">
            <a:extLst>
              <a:ext uri="{FF2B5EF4-FFF2-40B4-BE49-F238E27FC236}">
                <a16:creationId xmlns:a16="http://schemas.microsoft.com/office/drawing/2014/main" id="{2513AF1F-C3F1-4BAE-BA77-C4C6E931B7D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126576" y="1789104"/>
            <a:ext cx="914400" cy="914400"/>
          </a:xfrm>
        </p:spPr>
      </p:pic>
      <p:sp>
        <p:nvSpPr>
          <p:cNvPr id="7" name="Pravokotnik 6">
            <a:extLst>
              <a:ext uri="{FF2B5EF4-FFF2-40B4-BE49-F238E27FC236}">
                <a16:creationId xmlns:a16="http://schemas.microsoft.com/office/drawing/2014/main" id="{05EAAB8B-6DF6-4C1B-AEE9-A598F92AFF61}"/>
              </a:ext>
            </a:extLst>
          </p:cNvPr>
          <p:cNvSpPr/>
          <p:nvPr/>
        </p:nvSpPr>
        <p:spPr>
          <a:xfrm>
            <a:off x="2323878" y="1960111"/>
            <a:ext cx="7827146" cy="480131"/>
          </a:xfrm>
          <a:prstGeom prst="rect">
            <a:avLst/>
          </a:prstGeom>
        </p:spPr>
        <p:txBody>
          <a:bodyPr wrap="square">
            <a:spAutoFit/>
          </a:bodyPr>
          <a:lstStyle/>
          <a:p>
            <a:pPr lvl="0">
              <a:lnSpc>
                <a:spcPct val="90000"/>
              </a:lnSpc>
              <a:spcBef>
                <a:spcPts val="1000"/>
              </a:spcBef>
            </a:pPr>
            <a:r>
              <a:rPr lang="en-US" sz="2800">
                <a:solidFill>
                  <a:srgbClr val="4472C4"/>
                </a:solidFill>
              </a:rPr>
              <a:t>Activity </a:t>
            </a:r>
            <a:r>
              <a:rPr lang="sl-SI" sz="2800">
                <a:solidFill>
                  <a:srgbClr val="4472C4"/>
                </a:solidFill>
              </a:rPr>
              <a:t>3</a:t>
            </a:r>
            <a:r>
              <a:rPr lang="en-US" sz="2800">
                <a:solidFill>
                  <a:srgbClr val="4472C4"/>
                </a:solidFill>
              </a:rPr>
              <a:t>.1: </a:t>
            </a:r>
            <a:r>
              <a:rPr lang="sl-SI" sz="2800" b="1">
                <a:solidFill>
                  <a:srgbClr val="ED7D31"/>
                </a:solidFill>
              </a:rPr>
              <a:t>Getting help</a:t>
            </a:r>
          </a:p>
        </p:txBody>
      </p:sp>
      <p:sp>
        <p:nvSpPr>
          <p:cNvPr id="10" name="Pravokotnik 9">
            <a:extLst>
              <a:ext uri="{FF2B5EF4-FFF2-40B4-BE49-F238E27FC236}">
                <a16:creationId xmlns:a16="http://schemas.microsoft.com/office/drawing/2014/main" id="{D211D089-7F98-4AA4-95F7-9D15F67DEAF9}"/>
              </a:ext>
            </a:extLst>
          </p:cNvPr>
          <p:cNvSpPr/>
          <p:nvPr/>
        </p:nvSpPr>
        <p:spPr>
          <a:xfrm>
            <a:off x="4088584" y="2795212"/>
            <a:ext cx="364317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sl-SI" b="1"/>
              <a:t>What to do in this situation?</a:t>
            </a:r>
            <a:endParaRPr lang="sl-SI"/>
          </a:p>
        </p:txBody>
      </p:sp>
      <p:sp>
        <p:nvSpPr>
          <p:cNvPr id="13" name="Označba mesta vsebine 3">
            <a:extLst>
              <a:ext uri="{FF2B5EF4-FFF2-40B4-BE49-F238E27FC236}">
                <a16:creationId xmlns:a16="http://schemas.microsoft.com/office/drawing/2014/main" id="{983D9F91-F216-4CBA-AB0C-463CA4D5E9C1}"/>
              </a:ext>
            </a:extLst>
          </p:cNvPr>
          <p:cNvSpPr txBox="1">
            <a:spLocks/>
          </p:cNvSpPr>
          <p:nvPr/>
        </p:nvSpPr>
        <p:spPr>
          <a:xfrm>
            <a:off x="1274672" y="3480255"/>
            <a:ext cx="9271000" cy="426404"/>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i="1"/>
              <a:t>Your teammate seems really down and talks about dropping out of sport.</a:t>
            </a:r>
            <a:endParaRPr lang="sl-SI" i="1"/>
          </a:p>
        </p:txBody>
      </p:sp>
      <p:sp>
        <p:nvSpPr>
          <p:cNvPr id="14" name="Označba mesta vsebine 3">
            <a:extLst>
              <a:ext uri="{FF2B5EF4-FFF2-40B4-BE49-F238E27FC236}">
                <a16:creationId xmlns:a16="http://schemas.microsoft.com/office/drawing/2014/main" id="{D12C9DF1-94B1-48F1-8C6C-106B013E6FF4}"/>
              </a:ext>
            </a:extLst>
          </p:cNvPr>
          <p:cNvSpPr txBox="1">
            <a:spLocks/>
          </p:cNvSpPr>
          <p:nvPr/>
        </p:nvSpPr>
        <p:spPr>
          <a:xfrm>
            <a:off x="1274672" y="4222370"/>
            <a:ext cx="9271000" cy="1093470"/>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i="1"/>
              <a:t>Your friend at sport is on a diet and is visibly </a:t>
            </a:r>
            <a:r>
              <a:rPr lang="sl-SI" sz="2000" i="1"/>
              <a:t>losing</a:t>
            </a:r>
            <a:r>
              <a:rPr lang="en-US" sz="2000" i="1"/>
              <a:t> weight. He/she is getting really skinny and never seems to eat. He/she still thinks he/she s too fat and feels ashamed of being in revealing clothing.</a:t>
            </a:r>
            <a:endParaRPr lang="sl-SI" sz="2000" i="1"/>
          </a:p>
        </p:txBody>
      </p:sp>
      <p:sp>
        <p:nvSpPr>
          <p:cNvPr id="15" name="Označba mesta vsebine 3">
            <a:extLst>
              <a:ext uri="{FF2B5EF4-FFF2-40B4-BE49-F238E27FC236}">
                <a16:creationId xmlns:a16="http://schemas.microsoft.com/office/drawing/2014/main" id="{11772549-FA15-4842-B44E-31729859580A}"/>
              </a:ext>
            </a:extLst>
          </p:cNvPr>
          <p:cNvSpPr txBox="1">
            <a:spLocks/>
          </p:cNvSpPr>
          <p:nvPr/>
        </p:nvSpPr>
        <p:spPr>
          <a:xfrm>
            <a:off x="1274670" y="5545650"/>
            <a:ext cx="9271001" cy="1093470"/>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i="1"/>
              <a:t>You are constantly worried about school and find yourself having difficulties </a:t>
            </a:r>
            <a:r>
              <a:rPr lang="sl-SI" sz="2000" i="1"/>
              <a:t>falling</a:t>
            </a:r>
            <a:r>
              <a:rPr lang="en-US" sz="2000" i="1"/>
              <a:t> asleep or waking up at night. Because of worries, you face difficulties to keep concentrated at school and trainings.</a:t>
            </a:r>
            <a:endParaRPr lang="sl-SI" sz="2000" i="1"/>
          </a:p>
        </p:txBody>
      </p:sp>
      <p:pic>
        <p:nvPicPr>
          <p:cNvPr id="3" name="Slika 2">
            <a:extLst>
              <a:ext uri="{FF2B5EF4-FFF2-40B4-BE49-F238E27FC236}">
                <a16:creationId xmlns:a16="http://schemas.microsoft.com/office/drawing/2014/main" id="{4974DC9A-7442-4051-8B88-0FFE43A632EA}"/>
              </a:ext>
            </a:extLst>
          </p:cNvPr>
          <p:cNvPicPr>
            <a:picLocks noChangeAspect="1"/>
          </p:cNvPicPr>
          <p:nvPr/>
        </p:nvPicPr>
        <p:blipFill>
          <a:blip r:embed="rId4"/>
          <a:stretch>
            <a:fillRect/>
          </a:stretch>
        </p:blipFill>
        <p:spPr>
          <a:xfrm>
            <a:off x="11446269" y="6092385"/>
            <a:ext cx="445047" cy="414564"/>
          </a:xfrm>
          <a:prstGeom prst="rect">
            <a:avLst/>
          </a:prstGeom>
        </p:spPr>
      </p:pic>
      <p:pic>
        <p:nvPicPr>
          <p:cNvPr id="11" name="Slika 10">
            <a:extLst>
              <a:ext uri="{FF2B5EF4-FFF2-40B4-BE49-F238E27FC236}">
                <a16:creationId xmlns:a16="http://schemas.microsoft.com/office/drawing/2014/main" id="{E91CA5C6-8B11-4E5C-926B-1B796B7AB392}"/>
              </a:ext>
            </a:extLst>
          </p:cNvPr>
          <p:cNvPicPr>
            <a:picLocks noChangeAspect="1"/>
          </p:cNvPicPr>
          <p:nvPr/>
        </p:nvPicPr>
        <p:blipFill>
          <a:blip r:embed="rId5"/>
          <a:stretch>
            <a:fillRect/>
          </a:stretch>
        </p:blipFill>
        <p:spPr>
          <a:xfrm>
            <a:off x="300684" y="6178517"/>
            <a:ext cx="1396105" cy="396274"/>
          </a:xfrm>
          <a:prstGeom prst="rect">
            <a:avLst/>
          </a:prstGeom>
        </p:spPr>
      </p:pic>
      <p:sp>
        <p:nvSpPr>
          <p:cNvPr id="4" name="Oblaček govora: elipsa 3">
            <a:extLst>
              <a:ext uri="{FF2B5EF4-FFF2-40B4-BE49-F238E27FC236}">
                <a16:creationId xmlns:a16="http://schemas.microsoft.com/office/drawing/2014/main" id="{251FA4AD-CE32-46F6-B7E7-975CDB5EDAA7}"/>
              </a:ext>
            </a:extLst>
          </p:cNvPr>
          <p:cNvSpPr/>
          <p:nvPr/>
        </p:nvSpPr>
        <p:spPr>
          <a:xfrm>
            <a:off x="8077200" y="1944248"/>
            <a:ext cx="3240633" cy="255663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Which was the scenario most likely to actually happen out of those you discussed?</a:t>
            </a:r>
            <a:endParaRPr lang="sl-SI"/>
          </a:p>
        </p:txBody>
      </p:sp>
      <p:sp>
        <p:nvSpPr>
          <p:cNvPr id="12" name="Oblaček govora: elipsa 11">
            <a:extLst>
              <a:ext uri="{FF2B5EF4-FFF2-40B4-BE49-F238E27FC236}">
                <a16:creationId xmlns:a16="http://schemas.microsoft.com/office/drawing/2014/main" id="{ECABF3B7-0E78-4085-A287-A70248BE8D48}"/>
              </a:ext>
            </a:extLst>
          </p:cNvPr>
          <p:cNvSpPr/>
          <p:nvPr/>
        </p:nvSpPr>
        <p:spPr>
          <a:xfrm>
            <a:off x="3810000" y="3598951"/>
            <a:ext cx="3240633" cy="255663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Were there any disagreements in the groups about what was best to do?</a:t>
            </a:r>
            <a:endParaRPr lang="sl-SI"/>
          </a:p>
        </p:txBody>
      </p:sp>
    </p:spTree>
    <p:extLst>
      <p:ext uri="{BB962C8B-B14F-4D97-AF65-F5344CB8AC3E}">
        <p14:creationId xmlns:p14="http://schemas.microsoft.com/office/powerpoint/2010/main" val="202590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4"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5C431-DC50-B745-B031-0BBCD7EF8FA8}"/>
              </a:ext>
            </a:extLst>
          </p:cNvPr>
          <p:cNvSpPr>
            <a:spLocks noGrp="1"/>
          </p:cNvSpPr>
          <p:nvPr>
            <p:ph type="title"/>
          </p:nvPr>
        </p:nvSpPr>
        <p:spPr>
          <a:xfrm>
            <a:off x="0" y="-8947"/>
            <a:ext cx="12192000" cy="1038758"/>
          </a:xfrm>
        </p:spPr>
        <p:txBody>
          <a:bodyPr/>
          <a:lstStyle/>
          <a:p>
            <a:r>
              <a:rPr lang="en-GB"/>
              <a:t>	</a:t>
            </a:r>
            <a:r>
              <a:rPr lang="sl-SI" b="1"/>
              <a:t> </a:t>
            </a:r>
            <a:r>
              <a:rPr lang="sl-SI" sz="3600" b="1">
                <a:solidFill>
                  <a:schemeClr val="accent2"/>
                </a:solidFill>
              </a:rPr>
              <a:t>Part 3:</a:t>
            </a:r>
            <a:r>
              <a:rPr lang="sl-SI" sz="3600" b="1"/>
              <a:t>  Seeking help</a:t>
            </a:r>
            <a:endParaRPr lang="en-GB" dirty="0"/>
          </a:p>
        </p:txBody>
      </p:sp>
      <p:sp>
        <p:nvSpPr>
          <p:cNvPr id="7" name="Pravokotnik 6">
            <a:extLst>
              <a:ext uri="{FF2B5EF4-FFF2-40B4-BE49-F238E27FC236}">
                <a16:creationId xmlns:a16="http://schemas.microsoft.com/office/drawing/2014/main" id="{05EAAB8B-6DF6-4C1B-AEE9-A598F92AFF61}"/>
              </a:ext>
            </a:extLst>
          </p:cNvPr>
          <p:cNvSpPr/>
          <p:nvPr/>
        </p:nvSpPr>
        <p:spPr>
          <a:xfrm>
            <a:off x="2323878" y="1374184"/>
            <a:ext cx="7827146" cy="480131"/>
          </a:xfrm>
          <a:prstGeom prst="rect">
            <a:avLst/>
          </a:prstGeom>
        </p:spPr>
        <p:txBody>
          <a:bodyPr wrap="square">
            <a:spAutoFit/>
          </a:bodyPr>
          <a:lstStyle/>
          <a:p>
            <a:pPr lvl="0">
              <a:lnSpc>
                <a:spcPct val="90000"/>
              </a:lnSpc>
              <a:spcBef>
                <a:spcPts val="1000"/>
              </a:spcBef>
            </a:pPr>
            <a:r>
              <a:rPr lang="en-US" sz="2800">
                <a:solidFill>
                  <a:srgbClr val="4472C4"/>
                </a:solidFill>
              </a:rPr>
              <a:t>Activity </a:t>
            </a:r>
            <a:r>
              <a:rPr lang="sl-SI" sz="2800">
                <a:solidFill>
                  <a:srgbClr val="4472C4"/>
                </a:solidFill>
              </a:rPr>
              <a:t>3</a:t>
            </a:r>
            <a:r>
              <a:rPr lang="en-US" sz="2800">
                <a:solidFill>
                  <a:srgbClr val="4472C4"/>
                </a:solidFill>
              </a:rPr>
              <a:t>.</a:t>
            </a:r>
            <a:r>
              <a:rPr lang="sl-SI" sz="2800">
                <a:solidFill>
                  <a:srgbClr val="4472C4"/>
                </a:solidFill>
              </a:rPr>
              <a:t>2</a:t>
            </a:r>
            <a:r>
              <a:rPr lang="en-US" sz="2800">
                <a:solidFill>
                  <a:srgbClr val="4472C4"/>
                </a:solidFill>
              </a:rPr>
              <a:t>: </a:t>
            </a:r>
            <a:r>
              <a:rPr lang="sl-SI" sz="2800" b="1">
                <a:solidFill>
                  <a:srgbClr val="ED7D31"/>
                </a:solidFill>
              </a:rPr>
              <a:t>Identifying sources of support </a:t>
            </a:r>
          </a:p>
        </p:txBody>
      </p:sp>
      <p:sp>
        <p:nvSpPr>
          <p:cNvPr id="16" name="PoljeZBesedilom 15">
            <a:extLst>
              <a:ext uri="{FF2B5EF4-FFF2-40B4-BE49-F238E27FC236}">
                <a16:creationId xmlns:a16="http://schemas.microsoft.com/office/drawing/2014/main" id="{2D08DF83-6B85-4F51-A8ED-7FD9B01E6245}"/>
              </a:ext>
            </a:extLst>
          </p:cNvPr>
          <p:cNvSpPr txBox="1"/>
          <p:nvPr/>
        </p:nvSpPr>
        <p:spPr>
          <a:xfrm>
            <a:off x="782321" y="2415822"/>
            <a:ext cx="11222342" cy="32762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sl-SI" sz="2000"/>
              <a:t>Self-reflection:</a:t>
            </a:r>
          </a:p>
          <a:p>
            <a:pPr marL="342900" indent="-342900">
              <a:lnSpc>
                <a:spcPct val="150000"/>
              </a:lnSpc>
              <a:buFont typeface="Arial" panose="020B0604020202020204" pitchFamily="34" charset="0"/>
              <a:buChar char="•"/>
            </a:pPr>
            <a:r>
              <a:rPr lang="en-US" sz="2000"/>
              <a:t>Seeking help and support when we need it is considered to be normal. However, how do you feel about seeking help when dealing with difficult issues? Are you inclined to ask for help and support in such situations? Why (not)?</a:t>
            </a:r>
          </a:p>
          <a:p>
            <a:pPr marL="342900" indent="-342900">
              <a:lnSpc>
                <a:spcPct val="150000"/>
              </a:lnSpc>
              <a:buFont typeface="Arial" panose="020B0604020202020204" pitchFamily="34" charset="0"/>
              <a:buChar char="•"/>
            </a:pPr>
            <a:r>
              <a:rPr lang="en-US" sz="2000"/>
              <a:t>If you (would) need support at this moment – where would you seek it?</a:t>
            </a:r>
          </a:p>
          <a:p>
            <a:pPr marL="342900" indent="-342900">
              <a:lnSpc>
                <a:spcPct val="150000"/>
              </a:lnSpc>
              <a:buFont typeface="Arial" panose="020B0604020202020204" pitchFamily="34" charset="0"/>
              <a:buChar char="•"/>
            </a:pPr>
            <a:r>
              <a:rPr lang="en-US" sz="2000"/>
              <a:t>If your best teammate or friend would need help with dealing with mental health issues – what would you recommend to him/her? Where would you advise him/her to seek help?</a:t>
            </a:r>
          </a:p>
        </p:txBody>
      </p:sp>
      <p:pic>
        <p:nvPicPr>
          <p:cNvPr id="18" name="Označba mesta vsebine 17" descr="Pomanjšati">
            <a:extLst>
              <a:ext uri="{FF2B5EF4-FFF2-40B4-BE49-F238E27FC236}">
                <a16:creationId xmlns:a16="http://schemas.microsoft.com/office/drawing/2014/main" id="{85CFC799-0CD7-4C9E-8EF4-AF5590B69D40}"/>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216734" y="1157049"/>
            <a:ext cx="914400" cy="914400"/>
          </a:xfrm>
        </p:spPr>
      </p:pic>
      <p:pic>
        <p:nvPicPr>
          <p:cNvPr id="3" name="Slika 2">
            <a:extLst>
              <a:ext uri="{FF2B5EF4-FFF2-40B4-BE49-F238E27FC236}">
                <a16:creationId xmlns:a16="http://schemas.microsoft.com/office/drawing/2014/main" id="{AB8762F8-C956-434E-8020-572690CD4E2F}"/>
              </a:ext>
            </a:extLst>
          </p:cNvPr>
          <p:cNvPicPr>
            <a:picLocks noChangeAspect="1"/>
          </p:cNvPicPr>
          <p:nvPr/>
        </p:nvPicPr>
        <p:blipFill>
          <a:blip r:embed="rId4"/>
          <a:stretch>
            <a:fillRect/>
          </a:stretch>
        </p:blipFill>
        <p:spPr>
          <a:xfrm>
            <a:off x="11306610" y="6213493"/>
            <a:ext cx="445047" cy="414564"/>
          </a:xfrm>
          <a:prstGeom prst="rect">
            <a:avLst/>
          </a:prstGeom>
        </p:spPr>
      </p:pic>
      <p:pic>
        <p:nvPicPr>
          <p:cNvPr id="5" name="Slika 4">
            <a:extLst>
              <a:ext uri="{FF2B5EF4-FFF2-40B4-BE49-F238E27FC236}">
                <a16:creationId xmlns:a16="http://schemas.microsoft.com/office/drawing/2014/main" id="{3D7667A9-194C-4B6A-8569-F7ED19B92A42}"/>
              </a:ext>
            </a:extLst>
          </p:cNvPr>
          <p:cNvPicPr>
            <a:picLocks noChangeAspect="1"/>
          </p:cNvPicPr>
          <p:nvPr/>
        </p:nvPicPr>
        <p:blipFill>
          <a:blip r:embed="rId5"/>
          <a:stretch>
            <a:fillRect/>
          </a:stretch>
        </p:blipFill>
        <p:spPr>
          <a:xfrm>
            <a:off x="187337" y="6257183"/>
            <a:ext cx="1396105" cy="396274"/>
          </a:xfrm>
          <a:prstGeom prst="rect">
            <a:avLst/>
          </a:prstGeom>
        </p:spPr>
      </p:pic>
    </p:spTree>
    <p:extLst>
      <p:ext uri="{BB962C8B-B14F-4D97-AF65-F5344CB8AC3E}">
        <p14:creationId xmlns:p14="http://schemas.microsoft.com/office/powerpoint/2010/main" val="1709966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5C431-DC50-B745-B031-0BBCD7EF8FA8}"/>
              </a:ext>
            </a:extLst>
          </p:cNvPr>
          <p:cNvSpPr>
            <a:spLocks noGrp="1"/>
          </p:cNvSpPr>
          <p:nvPr>
            <p:ph type="title"/>
          </p:nvPr>
        </p:nvSpPr>
        <p:spPr>
          <a:xfrm>
            <a:off x="0" y="-8947"/>
            <a:ext cx="12192000" cy="1038758"/>
          </a:xfrm>
        </p:spPr>
        <p:txBody>
          <a:bodyPr/>
          <a:lstStyle/>
          <a:p>
            <a:r>
              <a:rPr lang="en-GB"/>
              <a:t>	</a:t>
            </a:r>
            <a:r>
              <a:rPr lang="sl-SI" b="1"/>
              <a:t> </a:t>
            </a:r>
            <a:r>
              <a:rPr lang="sl-SI" sz="3600" b="1">
                <a:solidFill>
                  <a:schemeClr val="accent2"/>
                </a:solidFill>
              </a:rPr>
              <a:t>Part 3:</a:t>
            </a:r>
            <a:r>
              <a:rPr lang="sl-SI" sz="3600" b="1"/>
              <a:t>  Seeking help</a:t>
            </a:r>
            <a:endParaRPr lang="en-GB" dirty="0"/>
          </a:p>
        </p:txBody>
      </p:sp>
      <p:sp>
        <p:nvSpPr>
          <p:cNvPr id="7" name="Pravokotnik 6">
            <a:extLst>
              <a:ext uri="{FF2B5EF4-FFF2-40B4-BE49-F238E27FC236}">
                <a16:creationId xmlns:a16="http://schemas.microsoft.com/office/drawing/2014/main" id="{05EAAB8B-6DF6-4C1B-AEE9-A598F92AFF61}"/>
              </a:ext>
            </a:extLst>
          </p:cNvPr>
          <p:cNvSpPr/>
          <p:nvPr/>
        </p:nvSpPr>
        <p:spPr>
          <a:xfrm>
            <a:off x="2323878" y="1374184"/>
            <a:ext cx="7827146" cy="480131"/>
          </a:xfrm>
          <a:prstGeom prst="rect">
            <a:avLst/>
          </a:prstGeom>
        </p:spPr>
        <p:txBody>
          <a:bodyPr wrap="square">
            <a:spAutoFit/>
          </a:bodyPr>
          <a:lstStyle/>
          <a:p>
            <a:pPr lvl="0">
              <a:lnSpc>
                <a:spcPct val="90000"/>
              </a:lnSpc>
              <a:spcBef>
                <a:spcPts val="1000"/>
              </a:spcBef>
            </a:pPr>
            <a:r>
              <a:rPr lang="en-US" sz="2800">
                <a:solidFill>
                  <a:srgbClr val="4472C4"/>
                </a:solidFill>
              </a:rPr>
              <a:t>Activity </a:t>
            </a:r>
            <a:r>
              <a:rPr lang="sl-SI" sz="2800">
                <a:solidFill>
                  <a:srgbClr val="4472C4"/>
                </a:solidFill>
              </a:rPr>
              <a:t>3</a:t>
            </a:r>
            <a:r>
              <a:rPr lang="en-US" sz="2800">
                <a:solidFill>
                  <a:srgbClr val="4472C4"/>
                </a:solidFill>
              </a:rPr>
              <a:t>.</a:t>
            </a:r>
            <a:r>
              <a:rPr lang="sl-SI" sz="2800">
                <a:solidFill>
                  <a:srgbClr val="4472C4"/>
                </a:solidFill>
              </a:rPr>
              <a:t>2</a:t>
            </a:r>
            <a:r>
              <a:rPr lang="en-US" sz="2800">
                <a:solidFill>
                  <a:srgbClr val="4472C4"/>
                </a:solidFill>
              </a:rPr>
              <a:t>: </a:t>
            </a:r>
            <a:r>
              <a:rPr lang="sl-SI" sz="2800" b="1">
                <a:solidFill>
                  <a:srgbClr val="ED7D31"/>
                </a:solidFill>
              </a:rPr>
              <a:t>Identifying sources of support </a:t>
            </a:r>
          </a:p>
        </p:txBody>
      </p:sp>
      <p:sp>
        <p:nvSpPr>
          <p:cNvPr id="16" name="PoljeZBesedilom 15">
            <a:extLst>
              <a:ext uri="{FF2B5EF4-FFF2-40B4-BE49-F238E27FC236}">
                <a16:creationId xmlns:a16="http://schemas.microsoft.com/office/drawing/2014/main" id="{2D08DF83-6B85-4F51-A8ED-7FD9B01E6245}"/>
              </a:ext>
            </a:extLst>
          </p:cNvPr>
          <p:cNvSpPr txBox="1"/>
          <p:nvPr/>
        </p:nvSpPr>
        <p:spPr>
          <a:xfrm>
            <a:off x="2595288" y="4394925"/>
            <a:ext cx="7001424" cy="18912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2000"/>
              <a:t>Try to identify as many sources of support within:</a:t>
            </a:r>
            <a:endParaRPr lang="sl-SI" sz="2000"/>
          </a:p>
          <a:p>
            <a:pPr marL="514350" indent="-514350">
              <a:lnSpc>
                <a:spcPct val="150000"/>
              </a:lnSpc>
              <a:buFont typeface="+mj-lt"/>
              <a:buAutoNum type="arabicPeriod"/>
            </a:pPr>
            <a:r>
              <a:rPr lang="en-US" sz="2000"/>
              <a:t>Your educational institution</a:t>
            </a:r>
            <a:endParaRPr lang="sl-SI" sz="2000"/>
          </a:p>
          <a:p>
            <a:pPr marL="514350" indent="-514350">
              <a:lnSpc>
                <a:spcPct val="150000"/>
              </a:lnSpc>
              <a:buFont typeface="+mj-lt"/>
              <a:buAutoNum type="arabicPeriod"/>
            </a:pPr>
            <a:r>
              <a:rPr lang="en-US" sz="2000"/>
              <a:t>Your sport organization</a:t>
            </a:r>
          </a:p>
          <a:p>
            <a:pPr marL="514350" indent="-514350">
              <a:lnSpc>
                <a:spcPct val="150000"/>
              </a:lnSpc>
              <a:buFont typeface="+mj-lt"/>
              <a:buAutoNum type="arabicPeriod"/>
            </a:pPr>
            <a:r>
              <a:rPr lang="sl-SI" sz="2000"/>
              <a:t>Elsewhere</a:t>
            </a:r>
            <a:endParaRPr lang="en-US" sz="2000"/>
          </a:p>
        </p:txBody>
      </p:sp>
      <p:pic>
        <p:nvPicPr>
          <p:cNvPr id="18" name="Označba mesta vsebine 17" descr="Pomanjšati">
            <a:extLst>
              <a:ext uri="{FF2B5EF4-FFF2-40B4-BE49-F238E27FC236}">
                <a16:creationId xmlns:a16="http://schemas.microsoft.com/office/drawing/2014/main" id="{85CFC799-0CD7-4C9E-8EF4-AF5590B69D40}"/>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216734" y="1157049"/>
            <a:ext cx="914400" cy="914400"/>
          </a:xfrm>
        </p:spPr>
      </p:pic>
      <p:pic>
        <p:nvPicPr>
          <p:cNvPr id="4" name="Slika 3">
            <a:extLst>
              <a:ext uri="{FF2B5EF4-FFF2-40B4-BE49-F238E27FC236}">
                <a16:creationId xmlns:a16="http://schemas.microsoft.com/office/drawing/2014/main" id="{1319726A-B299-4D76-A0B4-C852AD08F07F}"/>
              </a:ext>
            </a:extLst>
          </p:cNvPr>
          <p:cNvPicPr>
            <a:picLocks noChangeAspect="1"/>
          </p:cNvPicPr>
          <p:nvPr/>
        </p:nvPicPr>
        <p:blipFill>
          <a:blip r:embed="rId4"/>
          <a:stretch>
            <a:fillRect/>
          </a:stretch>
        </p:blipFill>
        <p:spPr>
          <a:xfrm>
            <a:off x="3901736" y="2152541"/>
            <a:ext cx="4246485" cy="1941526"/>
          </a:xfrm>
          <a:prstGeom prst="rect">
            <a:avLst/>
          </a:prstGeom>
        </p:spPr>
      </p:pic>
      <p:pic>
        <p:nvPicPr>
          <p:cNvPr id="3" name="Slika 2">
            <a:extLst>
              <a:ext uri="{FF2B5EF4-FFF2-40B4-BE49-F238E27FC236}">
                <a16:creationId xmlns:a16="http://schemas.microsoft.com/office/drawing/2014/main" id="{AB8762F8-C956-434E-8020-572690CD4E2F}"/>
              </a:ext>
            </a:extLst>
          </p:cNvPr>
          <p:cNvPicPr>
            <a:picLocks noChangeAspect="1"/>
          </p:cNvPicPr>
          <p:nvPr/>
        </p:nvPicPr>
        <p:blipFill>
          <a:blip r:embed="rId5"/>
          <a:stretch>
            <a:fillRect/>
          </a:stretch>
        </p:blipFill>
        <p:spPr>
          <a:xfrm>
            <a:off x="11306610" y="6213493"/>
            <a:ext cx="445047" cy="414564"/>
          </a:xfrm>
          <a:prstGeom prst="rect">
            <a:avLst/>
          </a:prstGeom>
        </p:spPr>
      </p:pic>
      <p:pic>
        <p:nvPicPr>
          <p:cNvPr id="5" name="Slika 4">
            <a:extLst>
              <a:ext uri="{FF2B5EF4-FFF2-40B4-BE49-F238E27FC236}">
                <a16:creationId xmlns:a16="http://schemas.microsoft.com/office/drawing/2014/main" id="{3D7667A9-194C-4B6A-8569-F7ED19B92A42}"/>
              </a:ext>
            </a:extLst>
          </p:cNvPr>
          <p:cNvPicPr>
            <a:picLocks noChangeAspect="1"/>
          </p:cNvPicPr>
          <p:nvPr/>
        </p:nvPicPr>
        <p:blipFill>
          <a:blip r:embed="rId6"/>
          <a:stretch>
            <a:fillRect/>
          </a:stretch>
        </p:blipFill>
        <p:spPr>
          <a:xfrm>
            <a:off x="187337" y="6257183"/>
            <a:ext cx="1396105" cy="396274"/>
          </a:xfrm>
          <a:prstGeom prst="rect">
            <a:avLst/>
          </a:prstGeom>
        </p:spPr>
      </p:pic>
    </p:spTree>
    <p:extLst>
      <p:ext uri="{BB962C8B-B14F-4D97-AF65-F5344CB8AC3E}">
        <p14:creationId xmlns:p14="http://schemas.microsoft.com/office/powerpoint/2010/main" val="178268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3B7FDD4-DB0F-4898-A0E4-80B90B60A52F}"/>
              </a:ext>
            </a:extLst>
          </p:cNvPr>
          <p:cNvSpPr>
            <a:spLocks noGrp="1"/>
          </p:cNvSpPr>
          <p:nvPr>
            <p:ph type="title"/>
          </p:nvPr>
        </p:nvSpPr>
        <p:spPr>
          <a:xfrm>
            <a:off x="0" y="-8948"/>
            <a:ext cx="12192000" cy="1366226"/>
          </a:xfrm>
        </p:spPr>
        <p:txBody>
          <a:bodyPr/>
          <a:lstStyle/>
          <a:p>
            <a:pPr algn="ctr"/>
            <a:r>
              <a:rPr lang="sl-SI" sz="3600" b="1"/>
              <a:t>Mental Health Literacy WORKSHOP</a:t>
            </a:r>
            <a:endParaRPr lang="sl-SI" b="1"/>
          </a:p>
        </p:txBody>
      </p:sp>
      <p:pic>
        <p:nvPicPr>
          <p:cNvPr id="3" name="Slika 2">
            <a:extLst>
              <a:ext uri="{FF2B5EF4-FFF2-40B4-BE49-F238E27FC236}">
                <a16:creationId xmlns:a16="http://schemas.microsoft.com/office/drawing/2014/main" id="{556EECB5-B262-48F4-B1E1-65A416BB40CC}"/>
              </a:ext>
            </a:extLst>
          </p:cNvPr>
          <p:cNvPicPr>
            <a:picLocks noChangeAspect="1"/>
          </p:cNvPicPr>
          <p:nvPr/>
        </p:nvPicPr>
        <p:blipFill>
          <a:blip r:embed="rId2"/>
          <a:stretch>
            <a:fillRect/>
          </a:stretch>
        </p:blipFill>
        <p:spPr>
          <a:xfrm>
            <a:off x="11141051" y="6055184"/>
            <a:ext cx="568595" cy="529650"/>
          </a:xfrm>
          <a:prstGeom prst="rect">
            <a:avLst/>
          </a:prstGeom>
        </p:spPr>
      </p:pic>
      <p:pic>
        <p:nvPicPr>
          <p:cNvPr id="4" name="Slika 3">
            <a:extLst>
              <a:ext uri="{FF2B5EF4-FFF2-40B4-BE49-F238E27FC236}">
                <a16:creationId xmlns:a16="http://schemas.microsoft.com/office/drawing/2014/main" id="{DE620326-6ECC-4BD5-850C-1848E89A5947}"/>
              </a:ext>
            </a:extLst>
          </p:cNvPr>
          <p:cNvPicPr>
            <a:picLocks noChangeAspect="1"/>
          </p:cNvPicPr>
          <p:nvPr/>
        </p:nvPicPr>
        <p:blipFill>
          <a:blip r:embed="rId3"/>
          <a:stretch>
            <a:fillRect/>
          </a:stretch>
        </p:blipFill>
        <p:spPr>
          <a:xfrm>
            <a:off x="838200" y="6094894"/>
            <a:ext cx="1396105" cy="396274"/>
          </a:xfrm>
          <a:prstGeom prst="rect">
            <a:avLst/>
          </a:prstGeom>
        </p:spPr>
      </p:pic>
      <p:sp>
        <p:nvSpPr>
          <p:cNvPr id="9" name="Označba mesta vsebine 6">
            <a:extLst>
              <a:ext uri="{FF2B5EF4-FFF2-40B4-BE49-F238E27FC236}">
                <a16:creationId xmlns:a16="http://schemas.microsoft.com/office/drawing/2014/main" id="{D2EAFC5A-708B-4767-BD12-078F19844637}"/>
              </a:ext>
            </a:extLst>
          </p:cNvPr>
          <p:cNvSpPr>
            <a:spLocks noGrp="1"/>
          </p:cNvSpPr>
          <p:nvPr>
            <p:ph idx="1"/>
          </p:nvPr>
        </p:nvSpPr>
        <p:spPr>
          <a:xfrm>
            <a:off x="1018061" y="1703846"/>
            <a:ext cx="10515600" cy="4351338"/>
          </a:xfrm>
        </p:spPr>
        <p:txBody>
          <a:bodyPr>
            <a:normAutofit fontScale="92500"/>
          </a:bodyPr>
          <a:lstStyle/>
          <a:p>
            <a:pPr marL="0" indent="0">
              <a:lnSpc>
                <a:spcPct val="150000"/>
              </a:lnSpc>
              <a:buNone/>
            </a:pPr>
            <a:r>
              <a:rPr lang="sl-SI" b="1">
                <a:solidFill>
                  <a:schemeClr val="accent1"/>
                </a:solidFill>
              </a:rPr>
              <a:t>Was designed to…</a:t>
            </a:r>
          </a:p>
          <a:p>
            <a:pPr marL="457200" lvl="1" indent="0">
              <a:lnSpc>
                <a:spcPct val="150000"/>
              </a:lnSpc>
              <a:buNone/>
            </a:pPr>
            <a:r>
              <a:rPr lang="sl-SI"/>
              <a:t>raise </a:t>
            </a:r>
            <a:r>
              <a:rPr lang="en-US" b="1"/>
              <a:t>aware</a:t>
            </a:r>
            <a:r>
              <a:rPr lang="sl-SI" b="1"/>
              <a:t>ness </a:t>
            </a:r>
            <a:r>
              <a:rPr lang="sl-SI"/>
              <a:t>and understanding of mental health among student-athletes</a:t>
            </a:r>
          </a:p>
          <a:p>
            <a:pPr marL="457200" lvl="1" indent="0">
              <a:lnSpc>
                <a:spcPct val="150000"/>
              </a:lnSpc>
              <a:buNone/>
            </a:pPr>
            <a:r>
              <a:rPr lang="sl-SI"/>
              <a:t>decrease mental health </a:t>
            </a:r>
            <a:r>
              <a:rPr lang="sl-SI" b="1"/>
              <a:t>stigma</a:t>
            </a:r>
          </a:p>
          <a:p>
            <a:pPr marL="457200" lvl="1" indent="0">
              <a:lnSpc>
                <a:spcPct val="150000"/>
              </a:lnSpc>
              <a:buNone/>
            </a:pPr>
            <a:r>
              <a:rPr lang="sl-SI"/>
              <a:t>raise understanding of h</a:t>
            </a:r>
            <a:r>
              <a:rPr lang="en-US"/>
              <a:t>ow </a:t>
            </a:r>
            <a:r>
              <a:rPr lang="en-US" b="1"/>
              <a:t>dual </a:t>
            </a:r>
            <a:r>
              <a:rPr lang="sl-SI" b="1"/>
              <a:t>careers</a:t>
            </a:r>
            <a:r>
              <a:rPr lang="en-US" b="1"/>
              <a:t> </a:t>
            </a:r>
            <a:r>
              <a:rPr lang="en-US"/>
              <a:t>can impact </a:t>
            </a:r>
            <a:r>
              <a:rPr lang="sl-SI"/>
              <a:t>student-athletes</a:t>
            </a:r>
            <a:r>
              <a:rPr lang="en-US"/>
              <a:t> </a:t>
            </a:r>
            <a:r>
              <a:rPr lang="sl-SI"/>
              <a:t>mental health</a:t>
            </a:r>
          </a:p>
          <a:p>
            <a:pPr marL="457200" lvl="1" indent="0">
              <a:lnSpc>
                <a:spcPct val="150000"/>
              </a:lnSpc>
              <a:buNone/>
            </a:pPr>
            <a:r>
              <a:rPr lang="sl-SI"/>
              <a:t>encourage student-athletes to </a:t>
            </a:r>
            <a:r>
              <a:rPr lang="sl-SI" b="1"/>
              <a:t>seek</a:t>
            </a:r>
            <a:r>
              <a:rPr lang="sl-SI"/>
              <a:t> </a:t>
            </a:r>
            <a:r>
              <a:rPr lang="sl-SI" b="1"/>
              <a:t>help </a:t>
            </a:r>
            <a:r>
              <a:rPr lang="sl-SI"/>
              <a:t>&amp; support when dealing with MH problems</a:t>
            </a:r>
          </a:p>
          <a:p>
            <a:pPr marL="457200" lvl="1" indent="0">
              <a:lnSpc>
                <a:spcPct val="150000"/>
              </a:lnSpc>
              <a:buNone/>
            </a:pPr>
            <a:r>
              <a:rPr lang="sl-SI"/>
              <a:t>acquaint student-athletes with existing </a:t>
            </a:r>
            <a:r>
              <a:rPr lang="sl-SI" b="1"/>
              <a:t>sources of support </a:t>
            </a:r>
            <a:r>
              <a:rPr lang="sl-SI"/>
              <a:t>within their DC environment</a:t>
            </a:r>
          </a:p>
          <a:p>
            <a:pPr marL="457200" lvl="1" indent="0">
              <a:buNone/>
            </a:pPr>
            <a:endParaRPr lang="sl-SI"/>
          </a:p>
        </p:txBody>
      </p:sp>
      <p:pic>
        <p:nvPicPr>
          <p:cNvPr id="10" name="Grafika 9" descr="Cilj">
            <a:extLst>
              <a:ext uri="{FF2B5EF4-FFF2-40B4-BE49-F238E27FC236}">
                <a16:creationId xmlns:a16="http://schemas.microsoft.com/office/drawing/2014/main" id="{FB34E9C3-7752-4B60-BB8E-0B52661760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8061" y="2476869"/>
            <a:ext cx="445906" cy="445906"/>
          </a:xfrm>
          <a:prstGeom prst="rect">
            <a:avLst/>
          </a:prstGeom>
        </p:spPr>
      </p:pic>
      <p:pic>
        <p:nvPicPr>
          <p:cNvPr id="12" name="Slika 11">
            <a:extLst>
              <a:ext uri="{FF2B5EF4-FFF2-40B4-BE49-F238E27FC236}">
                <a16:creationId xmlns:a16="http://schemas.microsoft.com/office/drawing/2014/main" id="{5C9DF52F-2B4A-4608-AAC0-B747186CF17A}"/>
              </a:ext>
            </a:extLst>
          </p:cNvPr>
          <p:cNvPicPr>
            <a:picLocks noChangeAspect="1"/>
          </p:cNvPicPr>
          <p:nvPr/>
        </p:nvPicPr>
        <p:blipFill>
          <a:blip r:embed="rId6"/>
          <a:stretch>
            <a:fillRect/>
          </a:stretch>
        </p:blipFill>
        <p:spPr>
          <a:xfrm>
            <a:off x="1018920" y="3069612"/>
            <a:ext cx="445047" cy="445047"/>
          </a:xfrm>
          <a:prstGeom prst="rect">
            <a:avLst/>
          </a:prstGeom>
        </p:spPr>
      </p:pic>
      <p:pic>
        <p:nvPicPr>
          <p:cNvPr id="13" name="Slika 12">
            <a:extLst>
              <a:ext uri="{FF2B5EF4-FFF2-40B4-BE49-F238E27FC236}">
                <a16:creationId xmlns:a16="http://schemas.microsoft.com/office/drawing/2014/main" id="{F506F1A7-B43A-4378-A2B5-A73C7E022DEF}"/>
              </a:ext>
            </a:extLst>
          </p:cNvPr>
          <p:cNvPicPr>
            <a:picLocks noChangeAspect="1"/>
          </p:cNvPicPr>
          <p:nvPr/>
        </p:nvPicPr>
        <p:blipFill>
          <a:blip r:embed="rId6"/>
          <a:stretch>
            <a:fillRect/>
          </a:stretch>
        </p:blipFill>
        <p:spPr>
          <a:xfrm>
            <a:off x="1018059" y="3635344"/>
            <a:ext cx="445047" cy="445047"/>
          </a:xfrm>
          <a:prstGeom prst="rect">
            <a:avLst/>
          </a:prstGeom>
        </p:spPr>
      </p:pic>
      <p:pic>
        <p:nvPicPr>
          <p:cNvPr id="14" name="Slika 13">
            <a:extLst>
              <a:ext uri="{FF2B5EF4-FFF2-40B4-BE49-F238E27FC236}">
                <a16:creationId xmlns:a16="http://schemas.microsoft.com/office/drawing/2014/main" id="{CF8B4238-8883-4A92-9601-E00019E1CC2E}"/>
              </a:ext>
            </a:extLst>
          </p:cNvPr>
          <p:cNvPicPr>
            <a:picLocks noChangeAspect="1"/>
          </p:cNvPicPr>
          <p:nvPr/>
        </p:nvPicPr>
        <p:blipFill>
          <a:blip r:embed="rId6"/>
          <a:stretch>
            <a:fillRect/>
          </a:stretch>
        </p:blipFill>
        <p:spPr>
          <a:xfrm>
            <a:off x="1018059" y="4240304"/>
            <a:ext cx="445047" cy="445047"/>
          </a:xfrm>
          <a:prstGeom prst="rect">
            <a:avLst/>
          </a:prstGeom>
        </p:spPr>
      </p:pic>
      <p:pic>
        <p:nvPicPr>
          <p:cNvPr id="15" name="Slika 14">
            <a:extLst>
              <a:ext uri="{FF2B5EF4-FFF2-40B4-BE49-F238E27FC236}">
                <a16:creationId xmlns:a16="http://schemas.microsoft.com/office/drawing/2014/main" id="{5F588998-E4EA-478F-BC69-0ECF3C345A97}"/>
              </a:ext>
            </a:extLst>
          </p:cNvPr>
          <p:cNvPicPr>
            <a:picLocks noChangeAspect="1"/>
          </p:cNvPicPr>
          <p:nvPr/>
        </p:nvPicPr>
        <p:blipFill>
          <a:blip r:embed="rId6"/>
          <a:stretch>
            <a:fillRect/>
          </a:stretch>
        </p:blipFill>
        <p:spPr>
          <a:xfrm>
            <a:off x="1018059" y="4845264"/>
            <a:ext cx="445047" cy="445047"/>
          </a:xfrm>
          <a:prstGeom prst="rect">
            <a:avLst/>
          </a:prstGeom>
        </p:spPr>
      </p:pic>
    </p:spTree>
    <p:extLst>
      <p:ext uri="{BB962C8B-B14F-4D97-AF65-F5344CB8AC3E}">
        <p14:creationId xmlns:p14="http://schemas.microsoft.com/office/powerpoint/2010/main" val="2581667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5C431-DC50-B745-B031-0BBCD7EF8FA8}"/>
              </a:ext>
            </a:extLst>
          </p:cNvPr>
          <p:cNvSpPr>
            <a:spLocks noGrp="1"/>
          </p:cNvSpPr>
          <p:nvPr>
            <p:ph type="title"/>
          </p:nvPr>
        </p:nvSpPr>
        <p:spPr>
          <a:xfrm>
            <a:off x="0" y="-8947"/>
            <a:ext cx="12192000" cy="1038758"/>
          </a:xfrm>
        </p:spPr>
        <p:txBody>
          <a:bodyPr/>
          <a:lstStyle/>
          <a:p>
            <a:r>
              <a:rPr lang="en-GB"/>
              <a:t>	</a:t>
            </a:r>
            <a:r>
              <a:rPr lang="sl-SI" b="1"/>
              <a:t> </a:t>
            </a:r>
            <a:r>
              <a:rPr lang="sl-SI" sz="3600" b="1">
                <a:solidFill>
                  <a:schemeClr val="accent2"/>
                </a:solidFill>
              </a:rPr>
              <a:t>Part 3:</a:t>
            </a:r>
            <a:r>
              <a:rPr lang="sl-SI" sz="3600" b="1"/>
              <a:t>  Seeking help</a:t>
            </a:r>
            <a:endParaRPr lang="en-GB" dirty="0"/>
          </a:p>
        </p:txBody>
      </p:sp>
      <p:sp>
        <p:nvSpPr>
          <p:cNvPr id="7" name="Pravokotnik 6">
            <a:extLst>
              <a:ext uri="{FF2B5EF4-FFF2-40B4-BE49-F238E27FC236}">
                <a16:creationId xmlns:a16="http://schemas.microsoft.com/office/drawing/2014/main" id="{05EAAB8B-6DF6-4C1B-AEE9-A598F92AFF61}"/>
              </a:ext>
            </a:extLst>
          </p:cNvPr>
          <p:cNvSpPr/>
          <p:nvPr/>
        </p:nvSpPr>
        <p:spPr>
          <a:xfrm>
            <a:off x="2323878" y="1374184"/>
            <a:ext cx="7827146" cy="480131"/>
          </a:xfrm>
          <a:prstGeom prst="rect">
            <a:avLst/>
          </a:prstGeom>
        </p:spPr>
        <p:txBody>
          <a:bodyPr wrap="square">
            <a:spAutoFit/>
          </a:bodyPr>
          <a:lstStyle/>
          <a:p>
            <a:pPr lvl="0">
              <a:lnSpc>
                <a:spcPct val="90000"/>
              </a:lnSpc>
              <a:spcBef>
                <a:spcPts val="1000"/>
              </a:spcBef>
            </a:pPr>
            <a:r>
              <a:rPr lang="en-US" sz="2800">
                <a:solidFill>
                  <a:srgbClr val="4472C4"/>
                </a:solidFill>
              </a:rPr>
              <a:t>Activity </a:t>
            </a:r>
            <a:r>
              <a:rPr lang="sl-SI" sz="2800">
                <a:solidFill>
                  <a:srgbClr val="4472C4"/>
                </a:solidFill>
              </a:rPr>
              <a:t>3</a:t>
            </a:r>
            <a:r>
              <a:rPr lang="en-US" sz="2800">
                <a:solidFill>
                  <a:srgbClr val="4472C4"/>
                </a:solidFill>
              </a:rPr>
              <a:t>.</a:t>
            </a:r>
            <a:r>
              <a:rPr lang="sl-SI" sz="2800">
                <a:solidFill>
                  <a:srgbClr val="4472C4"/>
                </a:solidFill>
              </a:rPr>
              <a:t>2</a:t>
            </a:r>
            <a:r>
              <a:rPr lang="en-US" sz="2800">
                <a:solidFill>
                  <a:srgbClr val="4472C4"/>
                </a:solidFill>
              </a:rPr>
              <a:t>: </a:t>
            </a:r>
            <a:r>
              <a:rPr lang="sl-SI" sz="2800" b="1">
                <a:solidFill>
                  <a:srgbClr val="ED7D31"/>
                </a:solidFill>
              </a:rPr>
              <a:t>Identifying sources of support </a:t>
            </a:r>
          </a:p>
        </p:txBody>
      </p:sp>
      <p:sp>
        <p:nvSpPr>
          <p:cNvPr id="16" name="PoljeZBesedilom 15">
            <a:extLst>
              <a:ext uri="{FF2B5EF4-FFF2-40B4-BE49-F238E27FC236}">
                <a16:creationId xmlns:a16="http://schemas.microsoft.com/office/drawing/2014/main" id="{2D08DF83-6B85-4F51-A8ED-7FD9B01E6245}"/>
              </a:ext>
            </a:extLst>
          </p:cNvPr>
          <p:cNvSpPr txBox="1"/>
          <p:nvPr/>
        </p:nvSpPr>
        <p:spPr>
          <a:xfrm>
            <a:off x="1845495" y="2809965"/>
            <a:ext cx="8783912" cy="96795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2000"/>
              <a:t>Try to identify as sources of support </a:t>
            </a:r>
            <a:r>
              <a:rPr lang="sl-SI" sz="2000"/>
              <a:t>for student-athletes who are dealing with MH problems </a:t>
            </a:r>
            <a:r>
              <a:rPr lang="en-US" sz="2000"/>
              <a:t>within</a:t>
            </a:r>
            <a:r>
              <a:rPr lang="sl-SI" sz="2000"/>
              <a:t> your DC organisation / sport organization / educational institution.</a:t>
            </a:r>
          </a:p>
        </p:txBody>
      </p:sp>
      <p:pic>
        <p:nvPicPr>
          <p:cNvPr id="18" name="Označba mesta vsebine 17" descr="Pomanjšati">
            <a:extLst>
              <a:ext uri="{FF2B5EF4-FFF2-40B4-BE49-F238E27FC236}">
                <a16:creationId xmlns:a16="http://schemas.microsoft.com/office/drawing/2014/main" id="{85CFC799-0CD7-4C9E-8EF4-AF5590B69D40}"/>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216734" y="1157049"/>
            <a:ext cx="914400" cy="914400"/>
          </a:xfrm>
        </p:spPr>
      </p:pic>
      <p:pic>
        <p:nvPicPr>
          <p:cNvPr id="3" name="Slika 2">
            <a:extLst>
              <a:ext uri="{FF2B5EF4-FFF2-40B4-BE49-F238E27FC236}">
                <a16:creationId xmlns:a16="http://schemas.microsoft.com/office/drawing/2014/main" id="{AB8762F8-C956-434E-8020-572690CD4E2F}"/>
              </a:ext>
            </a:extLst>
          </p:cNvPr>
          <p:cNvPicPr>
            <a:picLocks noChangeAspect="1"/>
          </p:cNvPicPr>
          <p:nvPr/>
        </p:nvPicPr>
        <p:blipFill>
          <a:blip r:embed="rId4"/>
          <a:stretch>
            <a:fillRect/>
          </a:stretch>
        </p:blipFill>
        <p:spPr>
          <a:xfrm>
            <a:off x="11306610" y="6213493"/>
            <a:ext cx="445047" cy="414564"/>
          </a:xfrm>
          <a:prstGeom prst="rect">
            <a:avLst/>
          </a:prstGeom>
        </p:spPr>
      </p:pic>
      <p:pic>
        <p:nvPicPr>
          <p:cNvPr id="8" name="Označba mesta vsebine 7" descr="Štoparica">
            <a:extLst>
              <a:ext uri="{FF2B5EF4-FFF2-40B4-BE49-F238E27FC236}">
                <a16:creationId xmlns:a16="http://schemas.microsoft.com/office/drawing/2014/main" id="{C05B3D3F-B743-4CBF-9782-B44C1DFDB4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39512" y="81194"/>
            <a:ext cx="914400" cy="914400"/>
          </a:xfrm>
          <a:prstGeom prst="rect">
            <a:avLst/>
          </a:prstGeom>
        </p:spPr>
      </p:pic>
      <p:sp>
        <p:nvSpPr>
          <p:cNvPr id="9" name="PoljeZBesedilom 8">
            <a:extLst>
              <a:ext uri="{FF2B5EF4-FFF2-40B4-BE49-F238E27FC236}">
                <a16:creationId xmlns:a16="http://schemas.microsoft.com/office/drawing/2014/main" id="{D123856E-3197-4DF1-957B-0FA92A174668}"/>
              </a:ext>
            </a:extLst>
          </p:cNvPr>
          <p:cNvSpPr txBox="1"/>
          <p:nvPr/>
        </p:nvSpPr>
        <p:spPr>
          <a:xfrm>
            <a:off x="10173760" y="184451"/>
            <a:ext cx="2982897" cy="707886"/>
          </a:xfrm>
          <a:prstGeom prst="rect">
            <a:avLst/>
          </a:prstGeom>
          <a:noFill/>
        </p:spPr>
        <p:txBody>
          <a:bodyPr wrap="square" rtlCol="0">
            <a:spAutoFit/>
          </a:bodyPr>
          <a:lstStyle/>
          <a:p>
            <a:r>
              <a:rPr lang="sl-SI" sz="2000" b="1">
                <a:solidFill>
                  <a:schemeClr val="accent2"/>
                </a:solidFill>
              </a:rPr>
              <a:t>5 minutes, </a:t>
            </a:r>
          </a:p>
          <a:p>
            <a:r>
              <a:rPr lang="sl-SI" sz="2000" b="1">
                <a:solidFill>
                  <a:schemeClr val="accent2"/>
                </a:solidFill>
              </a:rPr>
              <a:t>individual work</a:t>
            </a:r>
          </a:p>
        </p:txBody>
      </p:sp>
      <p:pic>
        <p:nvPicPr>
          <p:cNvPr id="5" name="Slika 4">
            <a:extLst>
              <a:ext uri="{FF2B5EF4-FFF2-40B4-BE49-F238E27FC236}">
                <a16:creationId xmlns:a16="http://schemas.microsoft.com/office/drawing/2014/main" id="{20021D61-E229-4B80-9FF3-65F3863DFB66}"/>
              </a:ext>
            </a:extLst>
          </p:cNvPr>
          <p:cNvPicPr>
            <a:picLocks noChangeAspect="1"/>
          </p:cNvPicPr>
          <p:nvPr/>
        </p:nvPicPr>
        <p:blipFill>
          <a:blip r:embed="rId7"/>
          <a:stretch>
            <a:fillRect/>
          </a:stretch>
        </p:blipFill>
        <p:spPr>
          <a:xfrm>
            <a:off x="277829" y="6231783"/>
            <a:ext cx="1396105" cy="396274"/>
          </a:xfrm>
          <a:prstGeom prst="rect">
            <a:avLst/>
          </a:prstGeom>
        </p:spPr>
      </p:pic>
    </p:spTree>
    <p:extLst>
      <p:ext uri="{BB962C8B-B14F-4D97-AF65-F5344CB8AC3E}">
        <p14:creationId xmlns:p14="http://schemas.microsoft.com/office/powerpoint/2010/main" val="3963665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CF2328-FDA7-4049-885E-F4C7F6C88C76}"/>
              </a:ext>
            </a:extLst>
          </p:cNvPr>
          <p:cNvSpPr>
            <a:spLocks noGrp="1"/>
          </p:cNvSpPr>
          <p:nvPr>
            <p:ph type="title"/>
          </p:nvPr>
        </p:nvSpPr>
        <p:spPr>
          <a:xfrm>
            <a:off x="838196" y="4235721"/>
            <a:ext cx="10515600" cy="1133475"/>
          </a:xfrm>
        </p:spPr>
        <p:txBody>
          <a:bodyPr>
            <a:noAutofit/>
          </a:bodyPr>
          <a:lstStyle/>
          <a:p>
            <a:pPr algn="ctr"/>
            <a:r>
              <a:rPr lang="sl-SI" sz="3600" b="1">
                <a:solidFill>
                  <a:schemeClr val="bg1"/>
                </a:solidFill>
              </a:rPr>
              <a:t>Mental Health Literacy </a:t>
            </a:r>
            <a:br>
              <a:rPr lang="sl-SI" sz="4000" b="1">
                <a:solidFill>
                  <a:schemeClr val="bg1"/>
                </a:solidFill>
              </a:rPr>
            </a:br>
            <a:r>
              <a:rPr lang="sl-SI" sz="4000" b="1">
                <a:solidFill>
                  <a:schemeClr val="bg1"/>
                </a:solidFill>
              </a:rPr>
              <a:t>WORKSHOP</a:t>
            </a:r>
          </a:p>
        </p:txBody>
      </p:sp>
      <p:pic>
        <p:nvPicPr>
          <p:cNvPr id="3" name="Slika 2">
            <a:extLst>
              <a:ext uri="{FF2B5EF4-FFF2-40B4-BE49-F238E27FC236}">
                <a16:creationId xmlns:a16="http://schemas.microsoft.com/office/drawing/2014/main" id="{1933B088-59D1-4A09-9E29-1CEBB81DA867}"/>
              </a:ext>
            </a:extLst>
          </p:cNvPr>
          <p:cNvPicPr>
            <a:picLocks noChangeAspect="1"/>
          </p:cNvPicPr>
          <p:nvPr/>
        </p:nvPicPr>
        <p:blipFill>
          <a:blip r:embed="rId2"/>
          <a:stretch>
            <a:fillRect/>
          </a:stretch>
        </p:blipFill>
        <p:spPr>
          <a:xfrm>
            <a:off x="3302640" y="5670007"/>
            <a:ext cx="5586720" cy="1022690"/>
          </a:xfrm>
          <a:prstGeom prst="rect">
            <a:avLst/>
          </a:prstGeom>
        </p:spPr>
      </p:pic>
      <p:pic>
        <p:nvPicPr>
          <p:cNvPr id="4" name="Slika 3">
            <a:extLst>
              <a:ext uri="{FF2B5EF4-FFF2-40B4-BE49-F238E27FC236}">
                <a16:creationId xmlns:a16="http://schemas.microsoft.com/office/drawing/2014/main" id="{F0C3A96D-B578-4A5C-A0DE-B2533F3A3A53}"/>
              </a:ext>
            </a:extLst>
          </p:cNvPr>
          <p:cNvPicPr>
            <a:picLocks noChangeAspect="1"/>
          </p:cNvPicPr>
          <p:nvPr/>
        </p:nvPicPr>
        <p:blipFill>
          <a:blip r:embed="rId3"/>
          <a:stretch>
            <a:fillRect/>
          </a:stretch>
        </p:blipFill>
        <p:spPr>
          <a:xfrm>
            <a:off x="692782" y="5983215"/>
            <a:ext cx="1396105" cy="396274"/>
          </a:xfrm>
          <a:prstGeom prst="rect">
            <a:avLst/>
          </a:prstGeom>
        </p:spPr>
      </p:pic>
      <p:pic>
        <p:nvPicPr>
          <p:cNvPr id="6" name="Slika 5">
            <a:extLst>
              <a:ext uri="{FF2B5EF4-FFF2-40B4-BE49-F238E27FC236}">
                <a16:creationId xmlns:a16="http://schemas.microsoft.com/office/drawing/2014/main" id="{5DE491F4-00A6-4878-B37B-880767F8EEAF}"/>
              </a:ext>
            </a:extLst>
          </p:cNvPr>
          <p:cNvPicPr>
            <a:picLocks noChangeAspect="1"/>
          </p:cNvPicPr>
          <p:nvPr/>
        </p:nvPicPr>
        <p:blipFill>
          <a:blip r:embed="rId4"/>
          <a:stretch>
            <a:fillRect/>
          </a:stretch>
        </p:blipFill>
        <p:spPr>
          <a:xfrm>
            <a:off x="10666452" y="5912193"/>
            <a:ext cx="501657" cy="467296"/>
          </a:xfrm>
          <a:prstGeom prst="rect">
            <a:avLst/>
          </a:prstGeom>
        </p:spPr>
      </p:pic>
      <p:sp>
        <p:nvSpPr>
          <p:cNvPr id="8" name="Pravokotnik 7">
            <a:extLst>
              <a:ext uri="{FF2B5EF4-FFF2-40B4-BE49-F238E27FC236}">
                <a16:creationId xmlns:a16="http://schemas.microsoft.com/office/drawing/2014/main" id="{5A0C5A13-FC93-407E-B6DF-4733BF0F6CDE}"/>
              </a:ext>
            </a:extLst>
          </p:cNvPr>
          <p:cNvSpPr/>
          <p:nvPr/>
        </p:nvSpPr>
        <p:spPr>
          <a:xfrm>
            <a:off x="3126742" y="2164080"/>
            <a:ext cx="5938516" cy="1107996"/>
          </a:xfrm>
          <a:prstGeom prst="rect">
            <a:avLst/>
          </a:prstGeom>
        </p:spPr>
        <p:txBody>
          <a:bodyPr wrap="square">
            <a:spAutoFit/>
          </a:bodyPr>
          <a:lstStyle/>
          <a:p>
            <a:pPr algn="ctr"/>
            <a:r>
              <a:rPr lang="sl-SI" sz="6600" b="1">
                <a:solidFill>
                  <a:schemeClr val="accent2"/>
                </a:solidFill>
              </a:rPr>
              <a:t>Questions? </a:t>
            </a:r>
            <a:r>
              <a:rPr lang="sl-SI" sz="6600" b="1">
                <a:solidFill>
                  <a:schemeClr val="accent2"/>
                </a:solidFill>
                <a:sym typeface="Wingdings" panose="05000000000000000000" pitchFamily="2" charset="2"/>
              </a:rPr>
              <a:t> </a:t>
            </a:r>
            <a:endParaRPr lang="sl-SI" sz="6600" b="1">
              <a:solidFill>
                <a:schemeClr val="accent2"/>
              </a:solidFill>
            </a:endParaRPr>
          </a:p>
        </p:txBody>
      </p:sp>
    </p:spTree>
    <p:extLst>
      <p:ext uri="{BB962C8B-B14F-4D97-AF65-F5344CB8AC3E}">
        <p14:creationId xmlns:p14="http://schemas.microsoft.com/office/powerpoint/2010/main" val="42913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3B7FDD4-DB0F-4898-A0E4-80B90B60A52F}"/>
              </a:ext>
            </a:extLst>
          </p:cNvPr>
          <p:cNvSpPr>
            <a:spLocks noGrp="1"/>
          </p:cNvSpPr>
          <p:nvPr>
            <p:ph type="title"/>
          </p:nvPr>
        </p:nvSpPr>
        <p:spPr>
          <a:xfrm>
            <a:off x="0" y="-8948"/>
            <a:ext cx="12192000" cy="1366226"/>
          </a:xfrm>
        </p:spPr>
        <p:txBody>
          <a:bodyPr/>
          <a:lstStyle/>
          <a:p>
            <a:pPr algn="ctr"/>
            <a:r>
              <a:rPr lang="sl-SI" sz="3600" b="1"/>
              <a:t>Mental Health Literacy WORKSHOP</a:t>
            </a:r>
            <a:endParaRPr lang="sl-SI" b="1"/>
          </a:p>
        </p:txBody>
      </p:sp>
      <p:sp>
        <p:nvSpPr>
          <p:cNvPr id="7" name="Označba mesta vsebine 6">
            <a:extLst>
              <a:ext uri="{FF2B5EF4-FFF2-40B4-BE49-F238E27FC236}">
                <a16:creationId xmlns:a16="http://schemas.microsoft.com/office/drawing/2014/main" id="{717FCE5E-52A2-4B93-A367-114F3646E0D6}"/>
              </a:ext>
            </a:extLst>
          </p:cNvPr>
          <p:cNvSpPr>
            <a:spLocks noGrp="1"/>
          </p:cNvSpPr>
          <p:nvPr>
            <p:ph idx="1"/>
          </p:nvPr>
        </p:nvSpPr>
        <p:spPr>
          <a:xfrm>
            <a:off x="2752077" y="1775533"/>
            <a:ext cx="8957569" cy="4126221"/>
          </a:xfrm>
        </p:spPr>
        <p:txBody>
          <a:bodyPr>
            <a:normAutofit fontScale="77500" lnSpcReduction="20000"/>
          </a:bodyPr>
          <a:lstStyle/>
          <a:p>
            <a:pPr marL="0" indent="0">
              <a:lnSpc>
                <a:spcPct val="150000"/>
              </a:lnSpc>
              <a:buNone/>
            </a:pPr>
            <a:r>
              <a:rPr lang="sl-SI" sz="3300" b="1">
                <a:solidFill>
                  <a:schemeClr val="accent1"/>
                </a:solidFill>
              </a:rPr>
              <a:t>After today‘s workshop:</a:t>
            </a:r>
            <a:endParaRPr lang="sl-SI" b="1">
              <a:solidFill>
                <a:schemeClr val="accent1"/>
              </a:solidFill>
            </a:endParaRPr>
          </a:p>
          <a:p>
            <a:pPr lvl="1">
              <a:lnSpc>
                <a:spcPct val="150000"/>
              </a:lnSpc>
            </a:pPr>
            <a:r>
              <a:rPr lang="sl-SI" sz="2600"/>
              <a:t>Familiarity and the ability to use the MH Literacy workshop with your student-athletes / on your own.</a:t>
            </a:r>
          </a:p>
          <a:p>
            <a:pPr lvl="1">
              <a:lnSpc>
                <a:spcPct val="150000"/>
              </a:lnSpc>
            </a:pPr>
            <a:endParaRPr lang="sl-SI" sz="2600"/>
          </a:p>
          <a:p>
            <a:pPr lvl="1">
              <a:lnSpc>
                <a:spcPct val="150000"/>
              </a:lnSpc>
            </a:pPr>
            <a:r>
              <a:rPr lang="sl-SI" sz="2600"/>
              <a:t>Higher awareness of the importance of mental health among student-athletes and the sources of support that are available in your DC environment.</a:t>
            </a:r>
          </a:p>
          <a:p>
            <a:pPr lvl="1">
              <a:lnSpc>
                <a:spcPct val="150000"/>
              </a:lnSpc>
            </a:pPr>
            <a:endParaRPr lang="sl-SI" sz="2600"/>
          </a:p>
          <a:p>
            <a:pPr lvl="1">
              <a:lnSpc>
                <a:spcPct val="150000"/>
              </a:lnSpc>
            </a:pPr>
            <a:r>
              <a:rPr lang="sl-SI" sz="2600"/>
              <a:t>Deeper insight into h</a:t>
            </a:r>
            <a:r>
              <a:rPr lang="en-US" sz="2600"/>
              <a:t>ow dual </a:t>
            </a:r>
            <a:r>
              <a:rPr lang="sl-SI" sz="2600"/>
              <a:t>careers</a:t>
            </a:r>
            <a:r>
              <a:rPr lang="en-US" sz="2600"/>
              <a:t> can impact </a:t>
            </a:r>
            <a:r>
              <a:rPr lang="sl-SI" sz="2600"/>
              <a:t>student-athletes</a:t>
            </a:r>
            <a:r>
              <a:rPr lang="en-US" sz="2600"/>
              <a:t> </a:t>
            </a:r>
            <a:r>
              <a:rPr lang="sl-SI" sz="2600"/>
              <a:t>mental health.</a:t>
            </a:r>
          </a:p>
          <a:p>
            <a:pPr marL="457200" lvl="1" indent="0">
              <a:buNone/>
            </a:pPr>
            <a:endParaRPr lang="sl-SI"/>
          </a:p>
        </p:txBody>
      </p:sp>
      <p:pic>
        <p:nvPicPr>
          <p:cNvPr id="3" name="Slika 2">
            <a:extLst>
              <a:ext uri="{FF2B5EF4-FFF2-40B4-BE49-F238E27FC236}">
                <a16:creationId xmlns:a16="http://schemas.microsoft.com/office/drawing/2014/main" id="{556EECB5-B262-48F4-B1E1-65A416BB40CC}"/>
              </a:ext>
            </a:extLst>
          </p:cNvPr>
          <p:cNvPicPr>
            <a:picLocks noChangeAspect="1"/>
          </p:cNvPicPr>
          <p:nvPr/>
        </p:nvPicPr>
        <p:blipFill>
          <a:blip r:embed="rId2"/>
          <a:stretch>
            <a:fillRect/>
          </a:stretch>
        </p:blipFill>
        <p:spPr>
          <a:xfrm>
            <a:off x="11141051" y="6055184"/>
            <a:ext cx="568595" cy="529650"/>
          </a:xfrm>
          <a:prstGeom prst="rect">
            <a:avLst/>
          </a:prstGeom>
        </p:spPr>
      </p:pic>
      <p:pic>
        <p:nvPicPr>
          <p:cNvPr id="4" name="Slika 3">
            <a:extLst>
              <a:ext uri="{FF2B5EF4-FFF2-40B4-BE49-F238E27FC236}">
                <a16:creationId xmlns:a16="http://schemas.microsoft.com/office/drawing/2014/main" id="{DE620326-6ECC-4BD5-850C-1848E89A5947}"/>
              </a:ext>
            </a:extLst>
          </p:cNvPr>
          <p:cNvPicPr>
            <a:picLocks noChangeAspect="1"/>
          </p:cNvPicPr>
          <p:nvPr/>
        </p:nvPicPr>
        <p:blipFill>
          <a:blip r:embed="rId3"/>
          <a:stretch>
            <a:fillRect/>
          </a:stretch>
        </p:blipFill>
        <p:spPr>
          <a:xfrm>
            <a:off x="838200" y="6094894"/>
            <a:ext cx="1396105" cy="396274"/>
          </a:xfrm>
          <a:prstGeom prst="rect">
            <a:avLst/>
          </a:prstGeom>
        </p:spPr>
      </p:pic>
      <p:pic>
        <p:nvPicPr>
          <p:cNvPr id="11" name="Grafika 10" descr="Zadetek v polno">
            <a:extLst>
              <a:ext uri="{FF2B5EF4-FFF2-40B4-BE49-F238E27FC236}">
                <a16:creationId xmlns:a16="http://schemas.microsoft.com/office/drawing/2014/main" id="{08D528AA-0438-4FD3-A240-E09C0D3F52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3360" y="2967136"/>
            <a:ext cx="1517899" cy="1517899"/>
          </a:xfrm>
          <a:prstGeom prst="rect">
            <a:avLst/>
          </a:prstGeom>
        </p:spPr>
      </p:pic>
    </p:spTree>
    <p:extLst>
      <p:ext uri="{BB962C8B-B14F-4D97-AF65-F5344CB8AC3E}">
        <p14:creationId xmlns:p14="http://schemas.microsoft.com/office/powerpoint/2010/main" val="822087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3B7FDD4-DB0F-4898-A0E4-80B90B60A52F}"/>
              </a:ext>
            </a:extLst>
          </p:cNvPr>
          <p:cNvSpPr>
            <a:spLocks noGrp="1"/>
          </p:cNvSpPr>
          <p:nvPr>
            <p:ph type="title"/>
          </p:nvPr>
        </p:nvSpPr>
        <p:spPr>
          <a:xfrm>
            <a:off x="0" y="-8948"/>
            <a:ext cx="12192000" cy="1366226"/>
          </a:xfrm>
        </p:spPr>
        <p:txBody>
          <a:bodyPr/>
          <a:lstStyle/>
          <a:p>
            <a:pPr algn="ctr"/>
            <a:r>
              <a:rPr lang="sl-SI" sz="3600" b="1"/>
              <a:t>Before diving in…</a:t>
            </a:r>
            <a:endParaRPr lang="sl-SI" b="1"/>
          </a:p>
        </p:txBody>
      </p:sp>
      <p:pic>
        <p:nvPicPr>
          <p:cNvPr id="3" name="Slika 2">
            <a:extLst>
              <a:ext uri="{FF2B5EF4-FFF2-40B4-BE49-F238E27FC236}">
                <a16:creationId xmlns:a16="http://schemas.microsoft.com/office/drawing/2014/main" id="{556EECB5-B262-48F4-B1E1-65A416BB40CC}"/>
              </a:ext>
            </a:extLst>
          </p:cNvPr>
          <p:cNvPicPr>
            <a:picLocks noChangeAspect="1"/>
          </p:cNvPicPr>
          <p:nvPr/>
        </p:nvPicPr>
        <p:blipFill>
          <a:blip r:embed="rId2"/>
          <a:stretch>
            <a:fillRect/>
          </a:stretch>
        </p:blipFill>
        <p:spPr>
          <a:xfrm>
            <a:off x="11141051" y="6055184"/>
            <a:ext cx="568595" cy="529650"/>
          </a:xfrm>
          <a:prstGeom prst="rect">
            <a:avLst/>
          </a:prstGeom>
        </p:spPr>
      </p:pic>
      <p:pic>
        <p:nvPicPr>
          <p:cNvPr id="4" name="Slika 3">
            <a:extLst>
              <a:ext uri="{FF2B5EF4-FFF2-40B4-BE49-F238E27FC236}">
                <a16:creationId xmlns:a16="http://schemas.microsoft.com/office/drawing/2014/main" id="{DE620326-6ECC-4BD5-850C-1848E89A5947}"/>
              </a:ext>
            </a:extLst>
          </p:cNvPr>
          <p:cNvPicPr>
            <a:picLocks noChangeAspect="1"/>
          </p:cNvPicPr>
          <p:nvPr/>
        </p:nvPicPr>
        <p:blipFill>
          <a:blip r:embed="rId3"/>
          <a:stretch>
            <a:fillRect/>
          </a:stretch>
        </p:blipFill>
        <p:spPr>
          <a:xfrm>
            <a:off x="838200" y="6094894"/>
            <a:ext cx="1396105" cy="396274"/>
          </a:xfrm>
          <a:prstGeom prst="rect">
            <a:avLst/>
          </a:prstGeom>
        </p:spPr>
      </p:pic>
      <p:sp>
        <p:nvSpPr>
          <p:cNvPr id="9" name="Označba mesta vsebine 6">
            <a:extLst>
              <a:ext uri="{FF2B5EF4-FFF2-40B4-BE49-F238E27FC236}">
                <a16:creationId xmlns:a16="http://schemas.microsoft.com/office/drawing/2014/main" id="{D2EAFC5A-708B-4767-BD12-078F19844637}"/>
              </a:ext>
            </a:extLst>
          </p:cNvPr>
          <p:cNvSpPr>
            <a:spLocks noGrp="1"/>
          </p:cNvSpPr>
          <p:nvPr>
            <p:ph idx="1"/>
          </p:nvPr>
        </p:nvSpPr>
        <p:spPr>
          <a:xfrm>
            <a:off x="3178205" y="1703846"/>
            <a:ext cx="8355455" cy="4351338"/>
          </a:xfrm>
        </p:spPr>
        <p:txBody>
          <a:bodyPr>
            <a:normAutofit/>
          </a:bodyPr>
          <a:lstStyle/>
          <a:p>
            <a:pPr marL="0" indent="0">
              <a:lnSpc>
                <a:spcPct val="150000"/>
              </a:lnSpc>
              <a:buNone/>
            </a:pPr>
            <a:r>
              <a:rPr lang="sl-SI" sz="3000" b="1">
                <a:solidFill>
                  <a:schemeClr val="accent1"/>
                </a:solidFill>
              </a:rPr>
              <a:t>… let‘s clarify the terms used in this workshop:</a:t>
            </a:r>
          </a:p>
          <a:p>
            <a:pPr>
              <a:lnSpc>
                <a:spcPct val="150000"/>
              </a:lnSpc>
            </a:pPr>
            <a:r>
              <a:rPr lang="sl-SI" sz="3000"/>
              <a:t>Mental health (MH)</a:t>
            </a:r>
          </a:p>
          <a:p>
            <a:pPr>
              <a:lnSpc>
                <a:spcPct val="150000"/>
              </a:lnSpc>
            </a:pPr>
            <a:r>
              <a:rPr lang="sl-SI" sz="3000"/>
              <a:t>MH problems/struggles vs. mental ill-health</a:t>
            </a:r>
          </a:p>
          <a:p>
            <a:pPr>
              <a:lnSpc>
                <a:spcPct val="150000"/>
              </a:lnSpc>
            </a:pPr>
            <a:r>
              <a:rPr lang="sl-SI" sz="3000"/>
              <a:t>MH stigma</a:t>
            </a:r>
            <a:endParaRPr lang="sl-SI"/>
          </a:p>
        </p:txBody>
      </p:sp>
      <p:pic>
        <p:nvPicPr>
          <p:cNvPr id="6" name="Grafika 5" descr="Žarnica">
            <a:extLst>
              <a:ext uri="{FF2B5EF4-FFF2-40B4-BE49-F238E27FC236}">
                <a16:creationId xmlns:a16="http://schemas.microsoft.com/office/drawing/2014/main" id="{9D6982C3-7317-4F40-84DA-546C4F7F87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0305" y="2668691"/>
            <a:ext cx="1520617" cy="1520617"/>
          </a:xfrm>
          <a:prstGeom prst="rect">
            <a:avLst/>
          </a:prstGeom>
        </p:spPr>
      </p:pic>
    </p:spTree>
    <p:extLst>
      <p:ext uri="{BB962C8B-B14F-4D97-AF65-F5344CB8AC3E}">
        <p14:creationId xmlns:p14="http://schemas.microsoft.com/office/powerpoint/2010/main" val="5709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3B7FDD4-DB0F-4898-A0E4-80B90B60A52F}"/>
              </a:ext>
            </a:extLst>
          </p:cNvPr>
          <p:cNvSpPr>
            <a:spLocks noGrp="1"/>
          </p:cNvSpPr>
          <p:nvPr>
            <p:ph type="title"/>
          </p:nvPr>
        </p:nvSpPr>
        <p:spPr>
          <a:xfrm>
            <a:off x="0" y="-8948"/>
            <a:ext cx="12192000" cy="1366226"/>
          </a:xfrm>
        </p:spPr>
        <p:txBody>
          <a:bodyPr/>
          <a:lstStyle/>
          <a:p>
            <a:pPr algn="ctr"/>
            <a:r>
              <a:rPr lang="sl-SI" sz="3600" b="1">
                <a:solidFill>
                  <a:prstClr val="white"/>
                </a:solidFill>
              </a:rPr>
              <a:t>Mental Health Literacy QUIZ</a:t>
            </a:r>
            <a:endParaRPr lang="sl-SI" b="1"/>
          </a:p>
        </p:txBody>
      </p:sp>
      <p:pic>
        <p:nvPicPr>
          <p:cNvPr id="3" name="Slika 2">
            <a:extLst>
              <a:ext uri="{FF2B5EF4-FFF2-40B4-BE49-F238E27FC236}">
                <a16:creationId xmlns:a16="http://schemas.microsoft.com/office/drawing/2014/main" id="{556EECB5-B262-48F4-B1E1-65A416BB40CC}"/>
              </a:ext>
            </a:extLst>
          </p:cNvPr>
          <p:cNvPicPr>
            <a:picLocks noChangeAspect="1"/>
          </p:cNvPicPr>
          <p:nvPr/>
        </p:nvPicPr>
        <p:blipFill>
          <a:blip r:embed="rId2"/>
          <a:stretch>
            <a:fillRect/>
          </a:stretch>
        </p:blipFill>
        <p:spPr>
          <a:xfrm>
            <a:off x="11141051" y="6055184"/>
            <a:ext cx="568595" cy="529650"/>
          </a:xfrm>
          <a:prstGeom prst="rect">
            <a:avLst/>
          </a:prstGeom>
        </p:spPr>
      </p:pic>
      <p:pic>
        <p:nvPicPr>
          <p:cNvPr id="4" name="Slika 3">
            <a:extLst>
              <a:ext uri="{FF2B5EF4-FFF2-40B4-BE49-F238E27FC236}">
                <a16:creationId xmlns:a16="http://schemas.microsoft.com/office/drawing/2014/main" id="{DE620326-6ECC-4BD5-850C-1848E89A5947}"/>
              </a:ext>
            </a:extLst>
          </p:cNvPr>
          <p:cNvPicPr>
            <a:picLocks noChangeAspect="1"/>
          </p:cNvPicPr>
          <p:nvPr/>
        </p:nvPicPr>
        <p:blipFill>
          <a:blip r:embed="rId3"/>
          <a:stretch>
            <a:fillRect/>
          </a:stretch>
        </p:blipFill>
        <p:spPr>
          <a:xfrm>
            <a:off x="838200" y="6094894"/>
            <a:ext cx="1396105" cy="396274"/>
          </a:xfrm>
          <a:prstGeom prst="rect">
            <a:avLst/>
          </a:prstGeom>
        </p:spPr>
      </p:pic>
      <p:sp>
        <p:nvSpPr>
          <p:cNvPr id="9" name="Označba mesta vsebine 6">
            <a:extLst>
              <a:ext uri="{FF2B5EF4-FFF2-40B4-BE49-F238E27FC236}">
                <a16:creationId xmlns:a16="http://schemas.microsoft.com/office/drawing/2014/main" id="{D2EAFC5A-708B-4767-BD12-078F19844637}"/>
              </a:ext>
            </a:extLst>
          </p:cNvPr>
          <p:cNvSpPr>
            <a:spLocks noGrp="1"/>
          </p:cNvSpPr>
          <p:nvPr>
            <p:ph idx="1"/>
          </p:nvPr>
        </p:nvSpPr>
        <p:spPr>
          <a:xfrm>
            <a:off x="2875281" y="2459115"/>
            <a:ext cx="9042400" cy="3596068"/>
          </a:xfrm>
        </p:spPr>
        <p:txBody>
          <a:bodyPr>
            <a:normAutofit/>
          </a:bodyPr>
          <a:lstStyle/>
          <a:p>
            <a:pPr>
              <a:lnSpc>
                <a:spcPct val="150000"/>
              </a:lnSpc>
            </a:pPr>
            <a:r>
              <a:rPr lang="sl-SI"/>
              <a:t>MH Literacy tool</a:t>
            </a:r>
          </a:p>
          <a:p>
            <a:pPr>
              <a:lnSpc>
                <a:spcPct val="150000"/>
              </a:lnSpc>
            </a:pPr>
            <a:r>
              <a:rPr lang="sl-SI" b="1">
                <a:solidFill>
                  <a:schemeClr val="accent1"/>
                </a:solidFill>
              </a:rPr>
              <a:t>5 – 10 minutes </a:t>
            </a:r>
            <a:r>
              <a:rPr lang="sl-SI"/>
              <a:t>to complete the quiz</a:t>
            </a:r>
          </a:p>
          <a:p>
            <a:pPr>
              <a:lnSpc>
                <a:spcPct val="150000"/>
              </a:lnSpc>
            </a:pPr>
            <a:r>
              <a:rPr lang="sl-SI"/>
              <a:t>Can be </a:t>
            </a:r>
            <a:r>
              <a:rPr lang="sl-SI" b="1">
                <a:solidFill>
                  <a:schemeClr val="accent1"/>
                </a:solidFill>
              </a:rPr>
              <a:t>used as a teaser</a:t>
            </a:r>
            <a:r>
              <a:rPr lang="sl-SI"/>
              <a:t> at the beginning of the workshop.</a:t>
            </a:r>
            <a:endParaRPr lang="sl-SI" sz="3200"/>
          </a:p>
        </p:txBody>
      </p:sp>
      <p:pic>
        <p:nvPicPr>
          <p:cNvPr id="5" name="Slika 4">
            <a:extLst>
              <a:ext uri="{FF2B5EF4-FFF2-40B4-BE49-F238E27FC236}">
                <a16:creationId xmlns:a16="http://schemas.microsoft.com/office/drawing/2014/main" id="{67B83F83-6E98-4CE8-9C1E-834E618B0976}"/>
              </a:ext>
            </a:extLst>
          </p:cNvPr>
          <p:cNvPicPr>
            <a:picLocks noChangeAspect="1"/>
          </p:cNvPicPr>
          <p:nvPr/>
        </p:nvPicPr>
        <p:blipFill>
          <a:blip r:embed="rId4"/>
          <a:stretch>
            <a:fillRect/>
          </a:stretch>
        </p:blipFill>
        <p:spPr>
          <a:xfrm>
            <a:off x="658352" y="2554148"/>
            <a:ext cx="1755800" cy="1749704"/>
          </a:xfrm>
          <a:prstGeom prst="rect">
            <a:avLst/>
          </a:prstGeom>
        </p:spPr>
      </p:pic>
    </p:spTree>
    <p:extLst>
      <p:ext uri="{BB962C8B-B14F-4D97-AF65-F5344CB8AC3E}">
        <p14:creationId xmlns:p14="http://schemas.microsoft.com/office/powerpoint/2010/main" val="3162850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CF2328-FDA7-4049-885E-F4C7F6C88C76}"/>
              </a:ext>
            </a:extLst>
          </p:cNvPr>
          <p:cNvSpPr>
            <a:spLocks noGrp="1"/>
          </p:cNvSpPr>
          <p:nvPr>
            <p:ph type="title"/>
          </p:nvPr>
        </p:nvSpPr>
        <p:spPr>
          <a:xfrm>
            <a:off x="838200" y="1448134"/>
            <a:ext cx="10515600" cy="1133475"/>
          </a:xfrm>
        </p:spPr>
        <p:txBody>
          <a:bodyPr>
            <a:noAutofit/>
          </a:bodyPr>
          <a:lstStyle/>
          <a:p>
            <a:pPr algn="ctr"/>
            <a:r>
              <a:rPr lang="sl-SI" sz="5400" b="1">
                <a:solidFill>
                  <a:schemeClr val="accent2"/>
                </a:solidFill>
              </a:rPr>
              <a:t>Now let‘s look at the manual!</a:t>
            </a:r>
            <a:endParaRPr lang="sl-SI" b="1">
              <a:solidFill>
                <a:schemeClr val="accent2"/>
              </a:solidFill>
            </a:endParaRPr>
          </a:p>
        </p:txBody>
      </p:sp>
      <p:pic>
        <p:nvPicPr>
          <p:cNvPr id="4" name="Slika 3">
            <a:extLst>
              <a:ext uri="{FF2B5EF4-FFF2-40B4-BE49-F238E27FC236}">
                <a16:creationId xmlns:a16="http://schemas.microsoft.com/office/drawing/2014/main" id="{F0C3A96D-B578-4A5C-A0DE-B2533F3A3A53}"/>
              </a:ext>
            </a:extLst>
          </p:cNvPr>
          <p:cNvPicPr>
            <a:picLocks noChangeAspect="1"/>
          </p:cNvPicPr>
          <p:nvPr/>
        </p:nvPicPr>
        <p:blipFill>
          <a:blip r:embed="rId2"/>
          <a:stretch>
            <a:fillRect/>
          </a:stretch>
        </p:blipFill>
        <p:spPr>
          <a:xfrm>
            <a:off x="692782" y="5983215"/>
            <a:ext cx="1396105" cy="396274"/>
          </a:xfrm>
          <a:prstGeom prst="rect">
            <a:avLst/>
          </a:prstGeom>
        </p:spPr>
      </p:pic>
      <p:pic>
        <p:nvPicPr>
          <p:cNvPr id="6" name="Slika 5">
            <a:extLst>
              <a:ext uri="{FF2B5EF4-FFF2-40B4-BE49-F238E27FC236}">
                <a16:creationId xmlns:a16="http://schemas.microsoft.com/office/drawing/2014/main" id="{5DE491F4-00A6-4878-B37B-880767F8EEAF}"/>
              </a:ext>
            </a:extLst>
          </p:cNvPr>
          <p:cNvPicPr>
            <a:picLocks noChangeAspect="1"/>
          </p:cNvPicPr>
          <p:nvPr/>
        </p:nvPicPr>
        <p:blipFill>
          <a:blip r:embed="rId3"/>
          <a:stretch>
            <a:fillRect/>
          </a:stretch>
        </p:blipFill>
        <p:spPr>
          <a:xfrm>
            <a:off x="10666452" y="5912193"/>
            <a:ext cx="501657" cy="467296"/>
          </a:xfrm>
          <a:prstGeom prst="rect">
            <a:avLst/>
          </a:prstGeom>
        </p:spPr>
      </p:pic>
      <p:pic>
        <p:nvPicPr>
          <p:cNvPr id="8" name="Grafika 7" descr="Odprta knjiga">
            <a:extLst>
              <a:ext uri="{FF2B5EF4-FFF2-40B4-BE49-F238E27FC236}">
                <a16:creationId xmlns:a16="http://schemas.microsoft.com/office/drawing/2014/main" id="{AB6BB81D-DC4C-4481-9AA1-A3024FB4A0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9011" y="2389238"/>
            <a:ext cx="3593977" cy="3593977"/>
          </a:xfrm>
          <a:prstGeom prst="rect">
            <a:avLst/>
          </a:prstGeom>
        </p:spPr>
      </p:pic>
    </p:spTree>
    <p:extLst>
      <p:ext uri="{BB962C8B-B14F-4D97-AF65-F5344CB8AC3E}">
        <p14:creationId xmlns:p14="http://schemas.microsoft.com/office/powerpoint/2010/main" val="1974159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D4DB610F-FCBC-4E73-BA2F-71155D3EC13F}"/>
              </a:ext>
            </a:extLst>
          </p:cNvPr>
          <p:cNvGraphicFramePr/>
          <p:nvPr>
            <p:extLst>
              <p:ext uri="{D42A27DB-BD31-4B8C-83A1-F6EECF244321}">
                <p14:modId xmlns:p14="http://schemas.microsoft.com/office/powerpoint/2010/main" val="1124718867"/>
              </p:ext>
            </p:extLst>
          </p:nvPr>
        </p:nvGraphicFramePr>
        <p:xfrm>
          <a:off x="1676893" y="712088"/>
          <a:ext cx="8128000" cy="4001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Naslov 1">
            <a:extLst>
              <a:ext uri="{FF2B5EF4-FFF2-40B4-BE49-F238E27FC236}">
                <a16:creationId xmlns:a16="http://schemas.microsoft.com/office/drawing/2014/main" id="{B3B7FDD4-DB0F-4898-A0E4-80B90B60A52F}"/>
              </a:ext>
            </a:extLst>
          </p:cNvPr>
          <p:cNvSpPr>
            <a:spLocks noGrp="1"/>
          </p:cNvSpPr>
          <p:nvPr>
            <p:ph type="title"/>
          </p:nvPr>
        </p:nvSpPr>
        <p:spPr>
          <a:xfrm>
            <a:off x="0" y="-8948"/>
            <a:ext cx="12192000" cy="909493"/>
          </a:xfrm>
        </p:spPr>
        <p:txBody>
          <a:bodyPr/>
          <a:lstStyle/>
          <a:p>
            <a:pPr algn="ctr"/>
            <a:r>
              <a:rPr lang="sl-SI" sz="3600" b="1"/>
              <a:t>Mental Health Literacy WORKSHOP</a:t>
            </a:r>
            <a:endParaRPr lang="sl-SI" b="1"/>
          </a:p>
        </p:txBody>
      </p:sp>
      <p:sp>
        <p:nvSpPr>
          <p:cNvPr id="5" name="Označba mesta vsebine 4">
            <a:extLst>
              <a:ext uri="{FF2B5EF4-FFF2-40B4-BE49-F238E27FC236}">
                <a16:creationId xmlns:a16="http://schemas.microsoft.com/office/drawing/2014/main" id="{09D96FA5-1D4A-4903-9389-7920A2B20CFE}"/>
              </a:ext>
            </a:extLst>
          </p:cNvPr>
          <p:cNvSpPr>
            <a:spLocks noGrp="1"/>
          </p:cNvSpPr>
          <p:nvPr>
            <p:ph idx="1"/>
          </p:nvPr>
        </p:nvSpPr>
        <p:spPr>
          <a:xfrm>
            <a:off x="767179" y="1322049"/>
            <a:ext cx="10515600" cy="4634867"/>
          </a:xfrm>
        </p:spPr>
        <p:txBody>
          <a:bodyPr>
            <a:normAutofit/>
          </a:bodyPr>
          <a:lstStyle/>
          <a:p>
            <a:pPr marL="0" lvl="0" indent="0">
              <a:lnSpc>
                <a:spcPct val="150000"/>
              </a:lnSpc>
              <a:buNone/>
            </a:pPr>
            <a:r>
              <a:rPr lang="en-US" sz="2400">
                <a:solidFill>
                  <a:prstClr val="black"/>
                </a:solidFill>
              </a:rPr>
              <a:t>The workshop is divided into </a:t>
            </a:r>
            <a:r>
              <a:rPr lang="sl-SI" sz="2400" b="1">
                <a:solidFill>
                  <a:srgbClr val="4472C4"/>
                </a:solidFill>
              </a:rPr>
              <a:t>3</a:t>
            </a:r>
            <a:r>
              <a:rPr lang="en-US" sz="2400" b="1">
                <a:solidFill>
                  <a:srgbClr val="4472C4"/>
                </a:solidFill>
              </a:rPr>
              <a:t> sections</a:t>
            </a:r>
            <a:r>
              <a:rPr lang="en-US" sz="2400">
                <a:solidFill>
                  <a:prstClr val="black"/>
                </a:solidFill>
              </a:rPr>
              <a:t>:</a:t>
            </a:r>
          </a:p>
          <a:p>
            <a:pPr marL="0" lvl="0" indent="0">
              <a:buNone/>
            </a:pPr>
            <a:endParaRPr lang="sl-SI" sz="2400">
              <a:solidFill>
                <a:prstClr val="black"/>
              </a:solidFill>
            </a:endParaRPr>
          </a:p>
          <a:p>
            <a:pPr marL="0" lvl="0" indent="0">
              <a:buNone/>
            </a:pPr>
            <a:endParaRPr lang="sl-SI" sz="2400">
              <a:solidFill>
                <a:prstClr val="black"/>
              </a:solidFill>
            </a:endParaRPr>
          </a:p>
          <a:p>
            <a:pPr marL="0" lvl="0" indent="0">
              <a:buNone/>
            </a:pPr>
            <a:endParaRPr lang="sl-SI" sz="2400">
              <a:solidFill>
                <a:prstClr val="black"/>
              </a:solidFill>
            </a:endParaRPr>
          </a:p>
          <a:p>
            <a:pPr marL="0" lvl="0" indent="0">
              <a:buNone/>
            </a:pPr>
            <a:endParaRPr lang="sl-SI" sz="2400">
              <a:solidFill>
                <a:prstClr val="black"/>
              </a:solidFill>
            </a:endParaRPr>
          </a:p>
          <a:p>
            <a:pPr marL="0" lvl="0" indent="0">
              <a:buNone/>
            </a:pPr>
            <a:r>
              <a:rPr lang="sl-SI" sz="2400">
                <a:solidFill>
                  <a:prstClr val="black"/>
                </a:solidFill>
              </a:rPr>
              <a:t>Each section </a:t>
            </a:r>
            <a:r>
              <a:rPr lang="sl-SI" sz="2400" b="1">
                <a:solidFill>
                  <a:schemeClr val="accent1"/>
                </a:solidFill>
              </a:rPr>
              <a:t>consists of</a:t>
            </a:r>
            <a:r>
              <a:rPr lang="sl-SI" sz="2400">
                <a:solidFill>
                  <a:prstClr val="black"/>
                </a:solidFill>
              </a:rPr>
              <a:t>:</a:t>
            </a:r>
          </a:p>
          <a:p>
            <a:pPr lvl="1"/>
            <a:r>
              <a:rPr lang="sl-SI" sz="2000">
                <a:solidFill>
                  <a:prstClr val="black"/>
                </a:solidFill>
              </a:rPr>
              <a:t>Theoretical explanation </a:t>
            </a:r>
          </a:p>
          <a:p>
            <a:pPr lvl="1"/>
            <a:r>
              <a:rPr lang="en-US" sz="2000">
                <a:solidFill>
                  <a:prstClr val="black"/>
                </a:solidFill>
              </a:rPr>
              <a:t>Learning outcomes</a:t>
            </a:r>
            <a:r>
              <a:rPr lang="sl-SI" sz="2000">
                <a:solidFill>
                  <a:prstClr val="black"/>
                </a:solidFill>
              </a:rPr>
              <a:t> of the section</a:t>
            </a:r>
          </a:p>
          <a:p>
            <a:pPr lvl="1"/>
            <a:r>
              <a:rPr lang="sl-SI" sz="2000">
                <a:solidFill>
                  <a:prstClr val="black"/>
                </a:solidFill>
              </a:rPr>
              <a:t>List of required materials</a:t>
            </a:r>
          </a:p>
          <a:p>
            <a:pPr lvl="1"/>
            <a:r>
              <a:rPr lang="sl-SI" sz="2000">
                <a:solidFill>
                  <a:prstClr val="black"/>
                </a:solidFill>
              </a:rPr>
              <a:t>Set of activities (2-3 per section) with detailed instructions</a:t>
            </a:r>
          </a:p>
          <a:p>
            <a:pPr lvl="1"/>
            <a:r>
              <a:rPr lang="en-US" sz="2000">
                <a:solidFill>
                  <a:prstClr val="black"/>
                </a:solidFill>
              </a:rPr>
              <a:t>The format of the workshop allows two versions: for individual use and for use in groups</a:t>
            </a:r>
          </a:p>
          <a:p>
            <a:pPr lvl="1"/>
            <a:endParaRPr lang="sl-SI" sz="2000">
              <a:solidFill>
                <a:prstClr val="black"/>
              </a:solidFill>
            </a:endParaRPr>
          </a:p>
          <a:p>
            <a:pPr lvl="1"/>
            <a:endParaRPr lang="sl-SI" sz="2000">
              <a:solidFill>
                <a:prstClr val="black"/>
              </a:solidFill>
            </a:endParaRPr>
          </a:p>
          <a:p>
            <a:pPr marL="0" indent="0">
              <a:buNone/>
            </a:pPr>
            <a:endParaRPr lang="sl-SI"/>
          </a:p>
        </p:txBody>
      </p:sp>
      <p:pic>
        <p:nvPicPr>
          <p:cNvPr id="3" name="Slika 2">
            <a:extLst>
              <a:ext uri="{FF2B5EF4-FFF2-40B4-BE49-F238E27FC236}">
                <a16:creationId xmlns:a16="http://schemas.microsoft.com/office/drawing/2014/main" id="{556EECB5-B262-48F4-B1E1-65A416BB40CC}"/>
              </a:ext>
            </a:extLst>
          </p:cNvPr>
          <p:cNvPicPr>
            <a:picLocks noChangeAspect="1"/>
          </p:cNvPicPr>
          <p:nvPr/>
        </p:nvPicPr>
        <p:blipFill>
          <a:blip r:embed="rId7"/>
          <a:stretch>
            <a:fillRect/>
          </a:stretch>
        </p:blipFill>
        <p:spPr>
          <a:xfrm>
            <a:off x="11141051" y="6055184"/>
            <a:ext cx="568595" cy="529650"/>
          </a:xfrm>
          <a:prstGeom prst="rect">
            <a:avLst/>
          </a:prstGeom>
        </p:spPr>
      </p:pic>
      <p:pic>
        <p:nvPicPr>
          <p:cNvPr id="4" name="Slika 3">
            <a:extLst>
              <a:ext uri="{FF2B5EF4-FFF2-40B4-BE49-F238E27FC236}">
                <a16:creationId xmlns:a16="http://schemas.microsoft.com/office/drawing/2014/main" id="{DE620326-6ECC-4BD5-850C-1848E89A5947}"/>
              </a:ext>
            </a:extLst>
          </p:cNvPr>
          <p:cNvPicPr>
            <a:picLocks noChangeAspect="1"/>
          </p:cNvPicPr>
          <p:nvPr/>
        </p:nvPicPr>
        <p:blipFill>
          <a:blip r:embed="rId8"/>
          <a:stretch>
            <a:fillRect/>
          </a:stretch>
        </p:blipFill>
        <p:spPr>
          <a:xfrm>
            <a:off x="838200" y="6094894"/>
            <a:ext cx="1396105" cy="396274"/>
          </a:xfrm>
          <a:prstGeom prst="rect">
            <a:avLst/>
          </a:prstGeom>
        </p:spPr>
      </p:pic>
    </p:spTree>
    <p:extLst>
      <p:ext uri="{BB962C8B-B14F-4D97-AF65-F5344CB8AC3E}">
        <p14:creationId xmlns:p14="http://schemas.microsoft.com/office/powerpoint/2010/main" val="19737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CF2328-FDA7-4049-885E-F4C7F6C88C76}"/>
              </a:ext>
            </a:extLst>
          </p:cNvPr>
          <p:cNvSpPr>
            <a:spLocks noGrp="1"/>
          </p:cNvSpPr>
          <p:nvPr>
            <p:ph type="title"/>
          </p:nvPr>
        </p:nvSpPr>
        <p:spPr>
          <a:xfrm>
            <a:off x="838200" y="2535254"/>
            <a:ext cx="10515600" cy="1133475"/>
          </a:xfrm>
        </p:spPr>
        <p:txBody>
          <a:bodyPr>
            <a:noAutofit/>
          </a:bodyPr>
          <a:lstStyle/>
          <a:p>
            <a:pPr algn="ctr"/>
            <a:r>
              <a:rPr lang="sl-SI" sz="4800" b="1">
                <a:solidFill>
                  <a:srgbClr val="ED7D31"/>
                </a:solidFill>
              </a:rPr>
              <a:t>Part 1:</a:t>
            </a:r>
            <a:r>
              <a:rPr lang="sl-SI" sz="4800" b="1">
                <a:solidFill>
                  <a:prstClr val="white"/>
                </a:solidFill>
              </a:rPr>
              <a:t>  </a:t>
            </a:r>
            <a:r>
              <a:rPr lang="en-US" sz="4800" b="1">
                <a:solidFill>
                  <a:prstClr val="white"/>
                </a:solidFill>
              </a:rPr>
              <a:t>Mental health stigma</a:t>
            </a:r>
            <a:endParaRPr lang="sl-SI" sz="8000" b="1">
              <a:solidFill>
                <a:schemeClr val="accent2"/>
              </a:solidFill>
            </a:endParaRPr>
          </a:p>
        </p:txBody>
      </p:sp>
      <p:pic>
        <p:nvPicPr>
          <p:cNvPr id="4" name="Slika 3">
            <a:extLst>
              <a:ext uri="{FF2B5EF4-FFF2-40B4-BE49-F238E27FC236}">
                <a16:creationId xmlns:a16="http://schemas.microsoft.com/office/drawing/2014/main" id="{F0C3A96D-B578-4A5C-A0DE-B2533F3A3A53}"/>
              </a:ext>
            </a:extLst>
          </p:cNvPr>
          <p:cNvPicPr>
            <a:picLocks noChangeAspect="1"/>
          </p:cNvPicPr>
          <p:nvPr/>
        </p:nvPicPr>
        <p:blipFill>
          <a:blip r:embed="rId2"/>
          <a:stretch>
            <a:fillRect/>
          </a:stretch>
        </p:blipFill>
        <p:spPr>
          <a:xfrm>
            <a:off x="692782" y="5983215"/>
            <a:ext cx="1396105" cy="396274"/>
          </a:xfrm>
          <a:prstGeom prst="rect">
            <a:avLst/>
          </a:prstGeom>
        </p:spPr>
      </p:pic>
      <p:pic>
        <p:nvPicPr>
          <p:cNvPr id="6" name="Slika 5">
            <a:extLst>
              <a:ext uri="{FF2B5EF4-FFF2-40B4-BE49-F238E27FC236}">
                <a16:creationId xmlns:a16="http://schemas.microsoft.com/office/drawing/2014/main" id="{5DE491F4-00A6-4878-B37B-880767F8EEAF}"/>
              </a:ext>
            </a:extLst>
          </p:cNvPr>
          <p:cNvPicPr>
            <a:picLocks noChangeAspect="1"/>
          </p:cNvPicPr>
          <p:nvPr/>
        </p:nvPicPr>
        <p:blipFill>
          <a:blip r:embed="rId3"/>
          <a:stretch>
            <a:fillRect/>
          </a:stretch>
        </p:blipFill>
        <p:spPr>
          <a:xfrm>
            <a:off x="10666452" y="5912193"/>
            <a:ext cx="501657" cy="467296"/>
          </a:xfrm>
          <a:prstGeom prst="rect">
            <a:avLst/>
          </a:prstGeom>
        </p:spPr>
      </p:pic>
    </p:spTree>
    <p:extLst>
      <p:ext uri="{BB962C8B-B14F-4D97-AF65-F5344CB8AC3E}">
        <p14:creationId xmlns:p14="http://schemas.microsoft.com/office/powerpoint/2010/main" val="408414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5C431-DC50-B745-B031-0BBCD7EF8FA8}"/>
              </a:ext>
            </a:extLst>
          </p:cNvPr>
          <p:cNvSpPr>
            <a:spLocks noGrp="1"/>
          </p:cNvSpPr>
          <p:nvPr>
            <p:ph type="title"/>
          </p:nvPr>
        </p:nvSpPr>
        <p:spPr>
          <a:xfrm>
            <a:off x="0" y="-8948"/>
            <a:ext cx="12192000" cy="1544785"/>
          </a:xfrm>
        </p:spPr>
        <p:txBody>
          <a:bodyPr/>
          <a:lstStyle/>
          <a:p>
            <a:r>
              <a:rPr lang="en-GB"/>
              <a:t>	</a:t>
            </a:r>
            <a:r>
              <a:rPr lang="sl-SI" b="1"/>
              <a:t> </a:t>
            </a:r>
            <a:r>
              <a:rPr lang="sl-SI" sz="3600" b="1">
                <a:solidFill>
                  <a:schemeClr val="accent2"/>
                </a:solidFill>
              </a:rPr>
              <a:t>Part 1:</a:t>
            </a:r>
            <a:r>
              <a:rPr lang="sl-SI" sz="3600" b="1"/>
              <a:t>  </a:t>
            </a:r>
            <a:r>
              <a:rPr lang="en-US" sz="3600" b="1"/>
              <a:t>Mental health stigma</a:t>
            </a:r>
            <a:endParaRPr lang="en-GB" dirty="0"/>
          </a:p>
        </p:txBody>
      </p:sp>
      <p:pic>
        <p:nvPicPr>
          <p:cNvPr id="3" name="Slika 2">
            <a:extLst>
              <a:ext uri="{FF2B5EF4-FFF2-40B4-BE49-F238E27FC236}">
                <a16:creationId xmlns:a16="http://schemas.microsoft.com/office/drawing/2014/main" id="{3CC2412B-EB74-4CF6-B490-FDCA96315D30}"/>
              </a:ext>
            </a:extLst>
          </p:cNvPr>
          <p:cNvPicPr>
            <a:picLocks noChangeAspect="1"/>
          </p:cNvPicPr>
          <p:nvPr/>
        </p:nvPicPr>
        <p:blipFill>
          <a:blip r:embed="rId2"/>
          <a:stretch>
            <a:fillRect/>
          </a:stretch>
        </p:blipFill>
        <p:spPr>
          <a:xfrm>
            <a:off x="11407224" y="6160227"/>
            <a:ext cx="445047" cy="414564"/>
          </a:xfrm>
          <a:prstGeom prst="rect">
            <a:avLst/>
          </a:prstGeom>
        </p:spPr>
      </p:pic>
      <p:pic>
        <p:nvPicPr>
          <p:cNvPr id="4" name="Slika 3">
            <a:extLst>
              <a:ext uri="{FF2B5EF4-FFF2-40B4-BE49-F238E27FC236}">
                <a16:creationId xmlns:a16="http://schemas.microsoft.com/office/drawing/2014/main" id="{BC788A4B-A3A1-475B-A38B-9014A63B3A5F}"/>
              </a:ext>
            </a:extLst>
          </p:cNvPr>
          <p:cNvPicPr>
            <a:picLocks noChangeAspect="1"/>
          </p:cNvPicPr>
          <p:nvPr/>
        </p:nvPicPr>
        <p:blipFill>
          <a:blip r:embed="rId3"/>
          <a:stretch>
            <a:fillRect/>
          </a:stretch>
        </p:blipFill>
        <p:spPr>
          <a:xfrm>
            <a:off x="300684" y="6178517"/>
            <a:ext cx="1396105" cy="396274"/>
          </a:xfrm>
          <a:prstGeom prst="rect">
            <a:avLst/>
          </a:prstGeom>
        </p:spPr>
      </p:pic>
      <p:sp>
        <p:nvSpPr>
          <p:cNvPr id="10" name="PoljeZBesedilom 9">
            <a:extLst>
              <a:ext uri="{FF2B5EF4-FFF2-40B4-BE49-F238E27FC236}">
                <a16:creationId xmlns:a16="http://schemas.microsoft.com/office/drawing/2014/main" id="{FEB85E0D-51E5-442F-9199-ECB47D4BDE49}"/>
              </a:ext>
            </a:extLst>
          </p:cNvPr>
          <p:cNvSpPr txBox="1"/>
          <p:nvPr/>
        </p:nvSpPr>
        <p:spPr>
          <a:xfrm>
            <a:off x="2707689" y="2710964"/>
            <a:ext cx="9241655" cy="3096425"/>
          </a:xfrm>
          <a:prstGeom prst="rect">
            <a:avLst/>
          </a:prstGeom>
          <a:noFill/>
        </p:spPr>
        <p:txBody>
          <a:bodyPr wrap="square" rtlCol="0">
            <a:spAutoFit/>
          </a:bodyPr>
          <a:lstStyle/>
          <a:p>
            <a:pPr lvl="0">
              <a:lnSpc>
                <a:spcPct val="90000"/>
              </a:lnSpc>
              <a:spcBef>
                <a:spcPts val="1000"/>
              </a:spcBef>
            </a:pPr>
            <a:r>
              <a:rPr lang="sl-SI" sz="2400" b="1">
                <a:solidFill>
                  <a:prstClr val="black"/>
                </a:solidFill>
              </a:rPr>
              <a:t>Questions to lead the discussion:</a:t>
            </a:r>
          </a:p>
          <a:p>
            <a:pPr lvl="0">
              <a:lnSpc>
                <a:spcPct val="150000"/>
              </a:lnSpc>
              <a:spcBef>
                <a:spcPts val="1000"/>
              </a:spcBef>
            </a:pPr>
            <a:r>
              <a:rPr lang="en-US" sz="2400">
                <a:solidFill>
                  <a:prstClr val="black"/>
                </a:solidFill>
              </a:rPr>
              <a:t>What </a:t>
            </a:r>
            <a:r>
              <a:rPr lang="sl-SI" sz="2400">
                <a:solidFill>
                  <a:prstClr val="black"/>
                </a:solidFill>
              </a:rPr>
              <a:t>negative things have you</a:t>
            </a:r>
            <a:r>
              <a:rPr lang="en-US" sz="2400">
                <a:solidFill>
                  <a:prstClr val="black"/>
                </a:solidFill>
              </a:rPr>
              <a:t> heard people say about </a:t>
            </a:r>
            <a:r>
              <a:rPr lang="sl-SI" sz="2400">
                <a:solidFill>
                  <a:prstClr val="black"/>
                </a:solidFill>
              </a:rPr>
              <a:t>MH problems</a:t>
            </a:r>
            <a:r>
              <a:rPr lang="en-US" sz="2400">
                <a:solidFill>
                  <a:prstClr val="black"/>
                </a:solidFill>
              </a:rPr>
              <a:t>?</a:t>
            </a:r>
          </a:p>
          <a:p>
            <a:pPr lvl="0">
              <a:lnSpc>
                <a:spcPct val="150000"/>
              </a:lnSpc>
              <a:spcBef>
                <a:spcPts val="1000"/>
              </a:spcBef>
            </a:pPr>
            <a:r>
              <a:rPr lang="en-US" sz="2400">
                <a:solidFill>
                  <a:prstClr val="black"/>
                </a:solidFill>
              </a:rPr>
              <a:t>Why do you think </a:t>
            </a:r>
            <a:r>
              <a:rPr lang="sl-SI" sz="2400">
                <a:solidFill>
                  <a:prstClr val="black"/>
                </a:solidFill>
              </a:rPr>
              <a:t>MH </a:t>
            </a:r>
            <a:r>
              <a:rPr lang="en-US" sz="2400">
                <a:solidFill>
                  <a:prstClr val="black"/>
                </a:solidFill>
              </a:rPr>
              <a:t>conditions are stigmatized?</a:t>
            </a:r>
          </a:p>
          <a:p>
            <a:pPr lvl="0">
              <a:lnSpc>
                <a:spcPct val="150000"/>
              </a:lnSpc>
              <a:spcBef>
                <a:spcPts val="1000"/>
              </a:spcBef>
            </a:pPr>
            <a:r>
              <a:rPr lang="en-US" sz="2400">
                <a:solidFill>
                  <a:prstClr val="black"/>
                </a:solidFill>
              </a:rPr>
              <a:t>How do you think stigma affects the lives of people with MH </a:t>
            </a:r>
            <a:r>
              <a:rPr lang="sl-SI" sz="2400">
                <a:solidFill>
                  <a:prstClr val="black"/>
                </a:solidFill>
              </a:rPr>
              <a:t>problems</a:t>
            </a:r>
            <a:r>
              <a:rPr lang="en-US" sz="2400">
                <a:solidFill>
                  <a:prstClr val="black"/>
                </a:solidFill>
              </a:rPr>
              <a:t>?</a:t>
            </a:r>
          </a:p>
          <a:p>
            <a:pPr lvl="0">
              <a:lnSpc>
                <a:spcPct val="150000"/>
              </a:lnSpc>
              <a:spcBef>
                <a:spcPts val="1000"/>
              </a:spcBef>
            </a:pPr>
            <a:r>
              <a:rPr lang="en-US" sz="2400">
                <a:solidFill>
                  <a:prstClr val="black"/>
                </a:solidFill>
              </a:rPr>
              <a:t>What could you do to reduce the stigma of mental illness?</a:t>
            </a:r>
            <a:endParaRPr lang="sl-SI" sz="2400">
              <a:solidFill>
                <a:prstClr val="black"/>
              </a:solidFill>
            </a:endParaRPr>
          </a:p>
        </p:txBody>
      </p:sp>
      <p:pic>
        <p:nvPicPr>
          <p:cNvPr id="6" name="Slika 5">
            <a:extLst>
              <a:ext uri="{FF2B5EF4-FFF2-40B4-BE49-F238E27FC236}">
                <a16:creationId xmlns:a16="http://schemas.microsoft.com/office/drawing/2014/main" id="{8936BA04-7E8A-46C5-B7C4-EFAE3223D19D}"/>
              </a:ext>
            </a:extLst>
          </p:cNvPr>
          <p:cNvPicPr>
            <a:picLocks noChangeAspect="1"/>
          </p:cNvPicPr>
          <p:nvPr/>
        </p:nvPicPr>
        <p:blipFill>
          <a:blip r:embed="rId4"/>
          <a:stretch>
            <a:fillRect/>
          </a:stretch>
        </p:blipFill>
        <p:spPr>
          <a:xfrm>
            <a:off x="998736" y="3358532"/>
            <a:ext cx="1312456" cy="1312456"/>
          </a:xfrm>
          <a:prstGeom prst="rect">
            <a:avLst/>
          </a:prstGeom>
        </p:spPr>
      </p:pic>
      <p:sp>
        <p:nvSpPr>
          <p:cNvPr id="7" name="PoljeZBesedilom 6">
            <a:extLst>
              <a:ext uri="{FF2B5EF4-FFF2-40B4-BE49-F238E27FC236}">
                <a16:creationId xmlns:a16="http://schemas.microsoft.com/office/drawing/2014/main" id="{A357C550-158D-4F05-B006-7D6CD14963AA}"/>
              </a:ext>
            </a:extLst>
          </p:cNvPr>
          <p:cNvSpPr txBox="1"/>
          <p:nvPr/>
        </p:nvSpPr>
        <p:spPr>
          <a:xfrm>
            <a:off x="998736" y="1855635"/>
            <a:ext cx="5465607" cy="535531"/>
          </a:xfrm>
          <a:prstGeom prst="rect">
            <a:avLst/>
          </a:prstGeom>
          <a:noFill/>
        </p:spPr>
        <p:txBody>
          <a:bodyPr wrap="square" rtlCol="0">
            <a:spAutoFit/>
          </a:bodyPr>
          <a:lstStyle/>
          <a:p>
            <a:pPr lvl="0">
              <a:lnSpc>
                <a:spcPct val="90000"/>
              </a:lnSpc>
              <a:spcBef>
                <a:spcPts val="1000"/>
              </a:spcBef>
            </a:pPr>
            <a:r>
              <a:rPr lang="en-US" sz="3200">
                <a:solidFill>
                  <a:schemeClr val="accent2"/>
                </a:solidFill>
              </a:rPr>
              <a:t>Activity 1.1: </a:t>
            </a:r>
            <a:r>
              <a:rPr lang="en-US" sz="3200" b="1">
                <a:solidFill>
                  <a:schemeClr val="accent1"/>
                </a:solidFill>
              </a:rPr>
              <a:t>Defining stigma</a:t>
            </a:r>
            <a:endParaRPr lang="sl-SI" sz="3200" b="1">
              <a:solidFill>
                <a:schemeClr val="accent1"/>
              </a:solidFill>
            </a:endParaRPr>
          </a:p>
        </p:txBody>
      </p:sp>
    </p:spTree>
    <p:extLst>
      <p:ext uri="{BB962C8B-B14F-4D97-AF65-F5344CB8AC3E}">
        <p14:creationId xmlns:p14="http://schemas.microsoft.com/office/powerpoint/2010/main" val="325261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D96093F999BE4788A7B27B59431770" ma:contentTypeVersion="16" ma:contentTypeDescription="Een nieuw document maken." ma:contentTypeScope="" ma:versionID="bb71f47ffeeee7186f1bdd9ec0ac3f81">
  <xsd:schema xmlns:xsd="http://www.w3.org/2001/XMLSchema" xmlns:xs="http://www.w3.org/2001/XMLSchema" xmlns:p="http://schemas.microsoft.com/office/2006/metadata/properties" xmlns:ns2="8c9bef32-d3a8-41ca-951d-16f906bb03ac" xmlns:ns3="44346f3c-664b-420b-8337-05b3d106a720" targetNamespace="http://schemas.microsoft.com/office/2006/metadata/properties" ma:root="true" ma:fieldsID="015ec1341f5e5f1d686e102cebb39760" ns2:_="" ns3:_="">
    <xsd:import namespace="8c9bef32-d3a8-41ca-951d-16f906bb03ac"/>
    <xsd:import namespace="44346f3c-664b-420b-8337-05b3d106a72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9bef32-d3a8-41ca-951d-16f906bb03a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952b03ba-47f9-447e-b521-a16e5f43c0ef}" ma:internalName="TaxCatchAll" ma:showField="CatchAllData" ma:web="8c9bef32-d3a8-41ca-951d-16f906bb03a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346f3c-664b-420b-8337-05b3d106a72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50a49bc4-c9e0-412a-b7e2-852193553bd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E4131C-A8CA-4577-B51F-C6C9ADA886AA}"/>
</file>

<file path=customXml/itemProps2.xml><?xml version="1.0" encoding="utf-8"?>
<ds:datastoreItem xmlns:ds="http://schemas.openxmlformats.org/officeDocument/2006/customXml" ds:itemID="{35D2E93E-5D18-4E14-B8F3-099ECA13055F}"/>
</file>

<file path=docProps/app.xml><?xml version="1.0" encoding="utf-8"?>
<Properties xmlns="http://schemas.openxmlformats.org/officeDocument/2006/extended-properties" xmlns:vt="http://schemas.openxmlformats.org/officeDocument/2006/docPropsVTypes">
  <TotalTime>3514</TotalTime>
  <Words>1075</Words>
  <Application>Microsoft Office PowerPoint</Application>
  <PresentationFormat>Širokozaslonsko</PresentationFormat>
  <Paragraphs>139</Paragraphs>
  <Slides>21</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21</vt:i4>
      </vt:variant>
    </vt:vector>
  </HeadingPairs>
  <TitlesOfParts>
    <vt:vector size="27" baseType="lpstr">
      <vt:lpstr>Arial</vt:lpstr>
      <vt:lpstr>Calibri</vt:lpstr>
      <vt:lpstr>Calibri Light</vt:lpstr>
      <vt:lpstr>Times New Roman</vt:lpstr>
      <vt:lpstr>Wingdings</vt:lpstr>
      <vt:lpstr>1_Kantoorthema</vt:lpstr>
      <vt:lpstr>Mental Health Literacy  WORKSHOP</vt:lpstr>
      <vt:lpstr>Mental Health Literacy WORKSHOP</vt:lpstr>
      <vt:lpstr>Mental Health Literacy WORKSHOP</vt:lpstr>
      <vt:lpstr>Before diving in…</vt:lpstr>
      <vt:lpstr>Mental Health Literacy QUIZ</vt:lpstr>
      <vt:lpstr>Now let‘s look at the manual!</vt:lpstr>
      <vt:lpstr>Mental Health Literacy WORKSHOP</vt:lpstr>
      <vt:lpstr>Part 1:  Mental health stigma</vt:lpstr>
      <vt:lpstr>  Part 1:  Mental health stigma</vt:lpstr>
      <vt:lpstr> </vt:lpstr>
      <vt:lpstr>  Part 1:  Mental health stigma</vt:lpstr>
      <vt:lpstr>  Part 1:  Mental health stigma</vt:lpstr>
      <vt:lpstr>Part 2:  Mental health and dual career</vt:lpstr>
      <vt:lpstr>  Part 2:  Mental health and dual career</vt:lpstr>
      <vt:lpstr>  Part 2:  Mental health and dual career</vt:lpstr>
      <vt:lpstr>Part 3:  Seeking help</vt:lpstr>
      <vt:lpstr>  Part 3:  Seeking help</vt:lpstr>
      <vt:lpstr>  Part 3:  Seeking help</vt:lpstr>
      <vt:lpstr>  Part 3:  Seeking help</vt:lpstr>
      <vt:lpstr>  Part 3:  Seeking help</vt:lpstr>
      <vt:lpstr>Mental Health Literacy  WORKSHOP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literacy</dc:title>
  <dc:creator>Koen DE BRANDT</dc:creator>
  <cp:lastModifiedBy>Janja Tekavc</cp:lastModifiedBy>
  <cp:revision>79</cp:revision>
  <dcterms:created xsi:type="dcterms:W3CDTF">2022-09-29T06:26:15Z</dcterms:created>
  <dcterms:modified xsi:type="dcterms:W3CDTF">2022-11-16T14:26:34Z</dcterms:modified>
</cp:coreProperties>
</file>